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5" r:id="rId4"/>
    <p:sldId id="258" r:id="rId5"/>
    <p:sldId id="259" r:id="rId6"/>
    <p:sldId id="272" r:id="rId7"/>
    <p:sldId id="273" r:id="rId8"/>
    <p:sldId id="277" r:id="rId9"/>
    <p:sldId id="264" r:id="rId10"/>
    <p:sldId id="263" r:id="rId11"/>
    <p:sldId id="260" r:id="rId12"/>
    <p:sldId id="269" r:id="rId13"/>
    <p:sldId id="262" r:id="rId14"/>
  </p:sldIdLst>
  <p:sldSz cx="13433425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42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8"/>
    <p:restoredTop sz="94538"/>
  </p:normalViewPr>
  <p:slideViewPr>
    <p:cSldViewPr>
      <p:cViewPr varScale="1">
        <p:scale>
          <a:sx n="191" d="100"/>
          <a:sy n="191" d="100"/>
        </p:scale>
        <p:origin x="4544" y="176"/>
      </p:cViewPr>
      <p:guideLst>
        <p:guide orient="horz" pos="2380"/>
        <p:guide pos="42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1E233B27-6CFF-5D9F-327B-BAD94607A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0154865-41F1-1B41-41B5-9506ECD03D8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pl-PL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pl-PL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pl-PL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pl-PL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178" y="1236678"/>
            <a:ext cx="10075069" cy="2630781"/>
          </a:xfrm>
        </p:spPr>
        <p:txBody>
          <a:bodyPr anchor="b"/>
          <a:lstStyle>
            <a:lvl1pPr algn="ctr"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178" y="3968912"/>
            <a:ext cx="10075069" cy="1824404"/>
          </a:xfrm>
        </p:spPr>
        <p:txBody>
          <a:bodyPr/>
          <a:lstStyle>
            <a:lvl1pPr marL="0" indent="0" algn="ctr">
              <a:buNone/>
              <a:defRPr sz="2644"/>
            </a:lvl1pPr>
            <a:lvl2pPr marL="503743" indent="0" algn="ctr">
              <a:buNone/>
              <a:defRPr sz="2204"/>
            </a:lvl2pPr>
            <a:lvl3pPr marL="1007486" indent="0" algn="ctr">
              <a:buNone/>
              <a:defRPr sz="1983"/>
            </a:lvl3pPr>
            <a:lvl4pPr marL="1511229" indent="0" algn="ctr">
              <a:buNone/>
              <a:defRPr sz="1763"/>
            </a:lvl4pPr>
            <a:lvl5pPr marL="2014972" indent="0" algn="ctr">
              <a:buNone/>
              <a:defRPr sz="1763"/>
            </a:lvl5pPr>
            <a:lvl6pPr marL="2518715" indent="0" algn="ctr">
              <a:buNone/>
              <a:defRPr sz="1763"/>
            </a:lvl6pPr>
            <a:lvl7pPr marL="3022458" indent="0" algn="ctr">
              <a:buNone/>
              <a:defRPr sz="1763"/>
            </a:lvl7pPr>
            <a:lvl8pPr marL="3526201" indent="0" algn="ctr">
              <a:buNone/>
              <a:defRPr sz="1763"/>
            </a:lvl8pPr>
            <a:lvl9pPr marL="4029944" indent="0" algn="ctr">
              <a:buNone/>
              <a:defRPr sz="1763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9F9AF-6170-4532-B85B-B1E8B398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AD9ED-7B29-8E40-BD9A-656CF829C1C7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CC502-F641-3428-B332-C80535211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44A09-BEF0-0726-82D1-F4EB7945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BFEB0-C033-CD46-81AD-919FC38FD4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530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44557-3D03-D61C-6AF3-22D800671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996B5-EB28-BC44-9579-1E9FE6636DD9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0169F-0949-C9F2-D3E4-FD4387E9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06C53-480F-ECB9-4B85-CA1B4A54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5527D-04A8-9247-8ED3-3B06B830331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59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51" y="1883878"/>
            <a:ext cx="11586329" cy="3143294"/>
          </a:xfrm>
        </p:spPr>
        <p:txBody>
          <a:bodyPr anchor="b"/>
          <a:lstStyle>
            <a:lvl1pPr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551" y="5056909"/>
            <a:ext cx="11586329" cy="1652984"/>
          </a:xfrm>
        </p:spPr>
        <p:txBody>
          <a:bodyPr/>
          <a:lstStyle>
            <a:lvl1pPr marL="0" indent="0">
              <a:buNone/>
              <a:defRPr sz="2644">
                <a:solidFill>
                  <a:schemeClr val="tx1">
                    <a:tint val="75000"/>
                  </a:schemeClr>
                </a:solidFill>
              </a:defRPr>
            </a:lvl1pPr>
            <a:lvl2pPr marL="503743" indent="0">
              <a:buNone/>
              <a:defRPr sz="2204">
                <a:solidFill>
                  <a:schemeClr val="tx1">
                    <a:tint val="75000"/>
                  </a:schemeClr>
                </a:solidFill>
              </a:defRPr>
            </a:lvl2pPr>
            <a:lvl3pPr marL="1007486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3pPr>
            <a:lvl4pPr marL="1511229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4pPr>
            <a:lvl5pPr marL="2014972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5pPr>
            <a:lvl6pPr marL="2518715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6pPr>
            <a:lvl7pPr marL="3022458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7pPr>
            <a:lvl8pPr marL="3526201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8pPr>
            <a:lvl9pPr marL="4029944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2D620-3D02-C2D2-B723-A7DC581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2D420-D5DA-4E4D-9276-FA729C0D4B03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8CB6B-5111-4D18-8D72-C9B0EDF64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D707-9415-4379-F7D1-E4B143FB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5189-8AED-9A47-B9D2-46BB0160305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7118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548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0671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68B1D0-C005-EDED-9D9C-59F7E0AA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B0142-C529-624F-8CF9-357CC3B92DE6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B6CEF6-888F-B8EC-E0DC-9AA12F06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C2F996F-7EC3-E6BC-BDDB-3D36780B5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51CCA-3A0A-FF47-8BC3-5FEF2BE457D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27885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402314"/>
            <a:ext cx="11586329" cy="146057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298" y="1852393"/>
            <a:ext cx="5682968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298" y="2760222"/>
            <a:ext cx="5682968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0672" y="1852393"/>
            <a:ext cx="5710955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0672" y="2760222"/>
            <a:ext cx="5710955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576FD5-9CFB-F703-A759-E7F78AE8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DBBF5-BC97-9D49-B66B-7A8833E3B321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995C20F-CB6A-2E7A-7D12-5D9D2020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A74FD02-CF81-663A-3BB6-547E95A6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1AC8B-4252-8148-8F36-1D869D9911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8748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1DDB676-729E-B765-BA97-9C00457D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152B6-FAB4-EC40-8F02-A357E13D36DD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145E846-0B85-8756-F410-04C44E46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7CC590-C559-031F-88BB-8BBE12CD8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FD226-3DB3-B346-8492-4AD68948EC3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586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32427C8-4B1B-0AA8-F313-0DA2929B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104B1-0AB0-D748-BC3A-7D454E70CAF5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538D4B-2498-B154-FE5E-174FD5A2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154B7A-31A0-31CC-CFE9-2F53DCA5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A5BA-19E4-6B44-A89A-32A80559D12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261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0956" y="1087996"/>
            <a:ext cx="6800671" cy="5370013"/>
          </a:xfrm>
        </p:spPr>
        <p:txBody>
          <a:bodyPr/>
          <a:lstStyle>
            <a:lvl1pPr>
              <a:defRPr sz="3526"/>
            </a:lvl1pPr>
            <a:lvl2pPr>
              <a:defRPr sz="3085"/>
            </a:lvl2pPr>
            <a:lvl3pPr>
              <a:defRPr sz="2644"/>
            </a:lvl3pPr>
            <a:lvl4pPr>
              <a:defRPr sz="2204"/>
            </a:lvl4pPr>
            <a:lvl5pPr>
              <a:defRPr sz="2204"/>
            </a:lvl5pPr>
            <a:lvl6pPr>
              <a:defRPr sz="2204"/>
            </a:lvl6pPr>
            <a:lvl7pPr>
              <a:defRPr sz="2204"/>
            </a:lvl7pPr>
            <a:lvl8pPr>
              <a:defRPr sz="2204"/>
            </a:lvl8pPr>
            <a:lvl9pPr>
              <a:defRPr sz="2204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F17221-57C7-EFC6-9121-7AFE6720D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76D9-EB45-1246-B8EC-7777475C3D2E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1ECA16-3136-D028-55BE-FB384E84C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69A9C9-BD8F-D356-101B-239BD6DB6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39733-E008-F24A-8E57-1DAA86620C0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6701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0956" y="1087996"/>
            <a:ext cx="6800671" cy="5370013"/>
          </a:xfrm>
        </p:spPr>
        <p:txBody>
          <a:bodyPr rtlCol="0">
            <a:normAutofit/>
          </a:bodyPr>
          <a:lstStyle>
            <a:lvl1pPr marL="0" indent="0">
              <a:buNone/>
              <a:defRPr sz="3526"/>
            </a:lvl1pPr>
            <a:lvl2pPr marL="503743" indent="0">
              <a:buNone/>
              <a:defRPr sz="3085"/>
            </a:lvl2pPr>
            <a:lvl3pPr marL="1007486" indent="0">
              <a:buNone/>
              <a:defRPr sz="2644"/>
            </a:lvl3pPr>
            <a:lvl4pPr marL="1511229" indent="0">
              <a:buNone/>
              <a:defRPr sz="2204"/>
            </a:lvl4pPr>
            <a:lvl5pPr marL="2014972" indent="0">
              <a:buNone/>
              <a:defRPr sz="2204"/>
            </a:lvl5pPr>
            <a:lvl6pPr marL="2518715" indent="0">
              <a:buNone/>
              <a:defRPr sz="2204"/>
            </a:lvl6pPr>
            <a:lvl7pPr marL="3022458" indent="0">
              <a:buNone/>
              <a:defRPr sz="2204"/>
            </a:lvl7pPr>
            <a:lvl8pPr marL="3526201" indent="0">
              <a:buNone/>
              <a:defRPr sz="2204"/>
            </a:lvl8pPr>
            <a:lvl9pPr marL="4029944" indent="0">
              <a:buNone/>
              <a:defRPr sz="2204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6013ED-B4F5-B6FA-0E4A-21DEC0B44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BF61-2532-3642-B7BC-9D5DC3C90990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7723258-5D7E-64C5-4F4E-B6C78B2C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23466D-1116-250E-7409-164836032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83E0B-EAB4-9746-ABD4-709DA2BBDA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537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9A2AF-44CE-F4E4-B778-EDDCC1CE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944BD-6FEA-4F45-9145-7BC758CC213A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DAD0D-B7E4-CA7D-6C25-1B45E1BB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1ED3F-B3E4-5728-BD0A-4DE1F963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E2378-C5C5-C040-B406-DF37739377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2080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3295" y="402314"/>
            <a:ext cx="2896582" cy="640378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548" y="402314"/>
            <a:ext cx="8521829" cy="640378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865DF-0642-4B58-4148-D52E8D7BD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2D981-0386-A244-A2B2-F18D31AAF4C7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807EF-73B4-E987-6F41-B54F0321F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5F1B9-975C-066F-E380-DE36275C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34FF3-C20B-F549-B1C7-E60943A045C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44091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FCFE895-E44D-1C6D-4A84-C85B1D5FC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23925" y="401638"/>
            <a:ext cx="11585575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33C0D2B-0D3D-6326-D8B3-B80C97AF9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3925" y="2011363"/>
            <a:ext cx="11585575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style wzorca tekstu</a:t>
            </a:r>
          </a:p>
          <a:p>
            <a:pPr lvl="1"/>
            <a:r>
              <a:rPr lang="pl-PL" altLang="en-US"/>
              <a:t>Drugi poziom</a:t>
            </a:r>
          </a:p>
          <a:p>
            <a:pPr lvl="2"/>
            <a:r>
              <a:rPr lang="pl-PL" altLang="en-US"/>
              <a:t>Trzeci poziom</a:t>
            </a:r>
          </a:p>
          <a:p>
            <a:pPr lvl="3"/>
            <a:r>
              <a:rPr lang="pl-PL" altLang="en-US"/>
              <a:t>Czwarty poziom</a:t>
            </a:r>
          </a:p>
          <a:p>
            <a:pPr lvl="4"/>
            <a:r>
              <a:rPr lang="pl-PL" altLang="en-US"/>
              <a:t>Piąty poziom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A2834-8F78-C563-587F-2D287E4A7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25" y="7004050"/>
            <a:ext cx="30226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C3DD0E-1995-954F-B353-23D8344452F8}" type="datetimeFigureOut">
              <a:rPr lang="en-US" smtClean="0"/>
              <a:pPr>
                <a:defRPr/>
              </a:pPr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7825B-F96C-9617-DA4C-D2B5897FA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49763" y="7004050"/>
            <a:ext cx="45339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FE454-7D73-BCD5-7A84-3ECC2DBD7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86900" y="7004050"/>
            <a:ext cx="3022600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5E5B09-3E90-374E-B87D-5D78212945B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2pPr>
      <a:lvl3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3pPr>
      <a:lvl4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4pPr>
      <a:lvl5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0825" indent="-250825" algn="l" defTabSz="1006475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40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2125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53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586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329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072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1815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43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486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229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4972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715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458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201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29944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yAFsA1PsEOQ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qoe.agh.edu.pl/" TargetMode="External"/><Relationship Id="rId2" Type="http://schemas.openxmlformats.org/officeDocument/2006/relationships/hyperlink" Target="mailto:qoe@agh.edu.p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9B409E22-BFF4-61BA-F454-0CD9B843F212}"/>
              </a:ext>
            </a:extLst>
          </p:cNvPr>
          <p:cNvSpPr>
            <a:spLocks/>
          </p:cNvSpPr>
          <p:nvPr/>
        </p:nvSpPr>
        <p:spPr bwMode="auto">
          <a:xfrm>
            <a:off x="4902200" y="2465388"/>
            <a:ext cx="3995738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en-US" altLang="en-US" sz="3200"/>
              <a:t>Quality of Experience in Next-Generation Networks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E0CDD100-3B18-3299-90C8-DD0DAA9F17EA}"/>
              </a:ext>
            </a:extLst>
          </p:cNvPr>
          <p:cNvSpPr>
            <a:spLocks/>
          </p:cNvSpPr>
          <p:nvPr/>
        </p:nvSpPr>
        <p:spPr bwMode="auto">
          <a:xfrm>
            <a:off x="6070600" y="5791200"/>
            <a:ext cx="16541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fld id="{B0DB240D-4D82-BB44-8246-3ECF09CF2578}" type="datetime4">
              <a:rPr lang="en-US" altLang="en-US" sz="1600">
                <a:solidFill>
                  <a:srgbClr val="808080"/>
                </a:solidFill>
              </a:rPr>
              <a:pPr algn="ctr" eaLnBrk="1"/>
              <a:t>February 6, 2025</a:t>
            </a:fld>
            <a:endParaRPr lang="en-US" altLang="en-US" sz="1600">
              <a:solidFill>
                <a:srgbClr val="808080"/>
              </a:solidFill>
            </a:endParaRP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D2FA5295-355F-0C25-849B-A8953336B6B3}"/>
              </a:ext>
            </a:extLst>
          </p:cNvPr>
          <p:cNvSpPr>
            <a:spLocks/>
          </p:cNvSpPr>
          <p:nvPr/>
        </p:nvSpPr>
        <p:spPr bwMode="auto">
          <a:xfrm>
            <a:off x="3811588" y="4343400"/>
            <a:ext cx="6172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en-US" altLang="en-US" sz="1200">
                <a:solidFill>
                  <a:srgbClr val="00A200"/>
                </a:solidFill>
                <a:latin typeface="FagoNoBoldCE-Caps" charset="0"/>
                <a:sym typeface="FagoNoBoldCE-Caps" charset="0"/>
              </a:rPr>
              <a:t>Akademia Górniczo-Hutnicza</a:t>
            </a:r>
            <a:r>
              <a:rPr lang="en-US" altLang="en-US" sz="1200">
                <a:latin typeface="FagoNoBoldCE-Caps" charset="0"/>
                <a:sym typeface="FagoNoBoldCE-Caps" charset="0"/>
              </a:rPr>
              <a:t> </a:t>
            </a:r>
            <a:r>
              <a:rPr lang="en-US" altLang="en-US" sz="1200">
                <a:solidFill>
                  <a:srgbClr val="808080"/>
                </a:solidFill>
                <a:latin typeface="FagoNoBoldCE-Caps" charset="0"/>
                <a:sym typeface="FagoNoBoldCE-Caps" charset="0"/>
              </a:rPr>
              <a:t>im. Stanisława Staszica w Krakowie</a:t>
            </a:r>
          </a:p>
          <a:p>
            <a:pPr algn="ctr" eaLnBrk="1"/>
            <a:r>
              <a:rPr lang="en-US" altLang="en-US" sz="1200">
                <a:solidFill>
                  <a:srgbClr val="808080"/>
                </a:solidFill>
                <a:latin typeface="FagoNoBoldCE-Caps" charset="0"/>
                <a:sym typeface="FagoNoBoldCE-Caps" charset="0"/>
              </a:rPr>
              <a:t>AGH University of Krakow</a:t>
            </a:r>
          </a:p>
        </p:txBody>
      </p:sp>
      <p:sp>
        <p:nvSpPr>
          <p:cNvPr id="14341" name="Prostokąt 2">
            <a:hlinkClick r:id="rId3"/>
            <a:extLst>
              <a:ext uri="{FF2B5EF4-FFF2-40B4-BE49-F238E27FC236}">
                <a16:creationId xmlns:a16="http://schemas.microsoft.com/office/drawing/2014/main" id="{76759812-2DEF-F44E-0B21-3753AA888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75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rostokąt 2">
            <a:hlinkClick r:id="rId3"/>
            <a:extLst>
              <a:ext uri="{FF2B5EF4-FFF2-40B4-BE49-F238E27FC236}">
                <a16:creationId xmlns:a16="http://schemas.microsoft.com/office/drawing/2014/main" id="{1EBEBDB0-D7ED-21CB-C7FD-DDAB09C3F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7D8A3-EF14-2021-4EBE-69257DC03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F5AF2-AF87-CBAB-7734-432885C706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This project focuses on Quality of Experience (QoE) in next-generation networks. We integrate user-centric metrics with technical assessments to develop advanced models for optimizing multimedia services. Our innovations include real-time monitoring tools and predictive QoE models, ensuring superior user experiences in dynamic network environments.</a:t>
            </a:r>
          </a:p>
        </p:txBody>
      </p:sp>
      <p:pic>
        <p:nvPicPr>
          <p:cNvPr id="5" name="Online Media 4" descr="[VQ][MITSU]Video Quality Metrics Presentation FullHD">
            <a:hlinkClick r:id="" action="ppaction://media"/>
            <a:extLst>
              <a:ext uri="{FF2B5EF4-FFF2-40B4-BE49-F238E27FC236}">
                <a16:creationId xmlns:a16="http://schemas.microsoft.com/office/drawing/2014/main" id="{919F9CF5-4F45-E125-8EAF-38C5DE8FB844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00850" y="2795588"/>
            <a:ext cx="5708650" cy="32258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rostokąt 2">
            <a:hlinkClick r:id="rId2"/>
            <a:extLst>
              <a:ext uri="{FF2B5EF4-FFF2-40B4-BE49-F238E27FC236}">
                <a16:creationId xmlns:a16="http://schemas.microsoft.com/office/drawing/2014/main" id="{5D821D4D-E8D0-A095-CFEC-4F59CCBF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76DE4-2E9C-0839-34CF-50A7E1C5C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Quality of Service (QoS)</a:t>
            </a:r>
            <a:br>
              <a:rPr lang="en-GB" dirty="0"/>
            </a:br>
            <a:r>
              <a:rPr lang="en-GB" dirty="0"/>
              <a:t>to Quality of Experience (QoE)</a:t>
            </a:r>
          </a:p>
        </p:txBody>
      </p:sp>
      <p:grpSp>
        <p:nvGrpSpPr>
          <p:cNvPr id="28" name="Google Shape;443;p76">
            <a:extLst>
              <a:ext uri="{FF2B5EF4-FFF2-40B4-BE49-F238E27FC236}">
                <a16:creationId xmlns:a16="http://schemas.microsoft.com/office/drawing/2014/main" id="{2EDE7CCD-69D3-0770-E4A5-63B65A00607C}"/>
              </a:ext>
            </a:extLst>
          </p:cNvPr>
          <p:cNvGrpSpPr>
            <a:grpSpLocks noChangeAspect="1"/>
          </p:cNvGrpSpPr>
          <p:nvPr/>
        </p:nvGrpSpPr>
        <p:grpSpPr>
          <a:xfrm>
            <a:off x="345380" y="2194074"/>
            <a:ext cx="12641667" cy="4464496"/>
            <a:chOff x="-1" y="665068"/>
            <a:chExt cx="9085262" cy="3208526"/>
          </a:xfrm>
        </p:grpSpPr>
        <p:sp>
          <p:nvSpPr>
            <p:cNvPr id="29" name="Google Shape;444;p76">
              <a:extLst>
                <a:ext uri="{FF2B5EF4-FFF2-40B4-BE49-F238E27FC236}">
                  <a16:creationId xmlns:a16="http://schemas.microsoft.com/office/drawing/2014/main" id="{01A79860-9576-22BC-40B9-E9E86E297817}"/>
                </a:ext>
              </a:extLst>
            </p:cNvPr>
            <p:cNvSpPr/>
            <p:nvPr/>
          </p:nvSpPr>
          <p:spPr>
            <a:xfrm rot="5400000">
              <a:off x="230" y="664837"/>
              <a:ext cx="3002217" cy="3002679"/>
            </a:xfrm>
            <a:prstGeom prst="blockArc">
              <a:avLst>
                <a:gd name="adj1" fmla="val 13500000"/>
                <a:gd name="adj2" fmla="val 18900000"/>
                <a:gd name="adj3" fmla="val 4960"/>
              </a:avLst>
            </a:prstGeom>
            <a:gradFill>
              <a:gsLst>
                <a:gs pos="0">
                  <a:srgbClr val="474747"/>
                </a:gs>
                <a:gs pos="50000">
                  <a:schemeClr val="accent4"/>
                </a:gs>
                <a:gs pos="100000">
                  <a:schemeClr val="accent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45;p76">
              <a:extLst>
                <a:ext uri="{FF2B5EF4-FFF2-40B4-BE49-F238E27FC236}">
                  <a16:creationId xmlns:a16="http://schemas.microsoft.com/office/drawing/2014/main" id="{699E7A4F-22E4-0872-BAA5-F68DC0AE9860}"/>
                </a:ext>
              </a:extLst>
            </p:cNvPr>
            <p:cNvSpPr/>
            <p:nvPr/>
          </p:nvSpPr>
          <p:spPr>
            <a:xfrm rot="-5400000">
              <a:off x="3090128" y="664837"/>
              <a:ext cx="3002217" cy="3002679"/>
            </a:xfrm>
            <a:prstGeom prst="blockArc">
              <a:avLst>
                <a:gd name="adj1" fmla="val 13500000"/>
                <a:gd name="adj2" fmla="val 18900000"/>
                <a:gd name="adj3" fmla="val 4960"/>
              </a:avLst>
            </a:prstGeom>
            <a:gradFill>
              <a:gsLst>
                <a:gs pos="0">
                  <a:srgbClr val="535353"/>
                </a:gs>
                <a:gs pos="50000">
                  <a:srgbClr val="313131"/>
                </a:gs>
                <a:gs pos="100000">
                  <a:srgbClr val="2A2A2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46;p76">
              <a:extLst>
                <a:ext uri="{FF2B5EF4-FFF2-40B4-BE49-F238E27FC236}">
                  <a16:creationId xmlns:a16="http://schemas.microsoft.com/office/drawing/2014/main" id="{3FC426E4-6C71-3613-6360-060A2D1E849F}"/>
                </a:ext>
              </a:extLst>
            </p:cNvPr>
            <p:cNvSpPr/>
            <p:nvPr/>
          </p:nvSpPr>
          <p:spPr>
            <a:xfrm>
              <a:off x="3445131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47;p76">
              <a:extLst>
                <a:ext uri="{FF2B5EF4-FFF2-40B4-BE49-F238E27FC236}">
                  <a16:creationId xmlns:a16="http://schemas.microsoft.com/office/drawing/2014/main" id="{103143F9-CF91-D38C-10A1-46F2B22C3D63}"/>
                </a:ext>
              </a:extLst>
            </p:cNvPr>
            <p:cNvSpPr txBox="1"/>
            <p:nvPr/>
          </p:nvSpPr>
          <p:spPr>
            <a:xfrm>
              <a:off x="3445131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we build</a:t>
              </a:r>
              <a:endParaRPr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48;p76">
              <a:extLst>
                <a:ext uri="{FF2B5EF4-FFF2-40B4-BE49-F238E27FC236}">
                  <a16:creationId xmlns:a16="http://schemas.microsoft.com/office/drawing/2014/main" id="{DBBEF216-1DF6-E975-C3DB-5380CB35A380}"/>
                </a:ext>
              </a:extLst>
            </p:cNvPr>
            <p:cNvSpPr/>
            <p:nvPr/>
          </p:nvSpPr>
          <p:spPr>
            <a:xfrm rot="5400000">
              <a:off x="2993824" y="664837"/>
              <a:ext cx="3002217" cy="3002679"/>
            </a:xfrm>
            <a:prstGeom prst="blockArc">
              <a:avLst>
                <a:gd name="adj1" fmla="val 13500000"/>
                <a:gd name="adj2" fmla="val 18900000"/>
                <a:gd name="adj3" fmla="val 4960"/>
              </a:avLst>
            </a:prstGeom>
            <a:gradFill>
              <a:gsLst>
                <a:gs pos="0">
                  <a:srgbClr val="757575"/>
                </a:gs>
                <a:gs pos="50000">
                  <a:srgbClr val="636363"/>
                </a:gs>
                <a:gs pos="100000">
                  <a:srgbClr val="57575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49;p76">
              <a:extLst>
                <a:ext uri="{FF2B5EF4-FFF2-40B4-BE49-F238E27FC236}">
                  <a16:creationId xmlns:a16="http://schemas.microsoft.com/office/drawing/2014/main" id="{EB2276BA-B947-0CFF-4300-A2CFF6F6F6E1}"/>
                </a:ext>
              </a:extLst>
            </p:cNvPr>
            <p:cNvSpPr/>
            <p:nvPr/>
          </p:nvSpPr>
          <p:spPr>
            <a:xfrm rot="-5400000">
              <a:off x="6082813" y="664837"/>
              <a:ext cx="3002217" cy="3002679"/>
            </a:xfrm>
            <a:prstGeom prst="blockArc">
              <a:avLst>
                <a:gd name="adj1" fmla="val 13500000"/>
                <a:gd name="adj2" fmla="val 18900000"/>
                <a:gd name="adj3" fmla="val 4960"/>
              </a:avLst>
            </a:prstGeom>
            <a:gradFill>
              <a:gsLst>
                <a:gs pos="0">
                  <a:srgbClr val="9F9F9F"/>
                </a:gs>
                <a:gs pos="50000">
                  <a:srgbClr val="949494"/>
                </a:gs>
                <a:gs pos="100000">
                  <a:srgbClr val="82828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50;p76">
              <a:extLst>
                <a:ext uri="{FF2B5EF4-FFF2-40B4-BE49-F238E27FC236}">
                  <a16:creationId xmlns:a16="http://schemas.microsoft.com/office/drawing/2014/main" id="{723E2C5F-ED0C-23C8-015D-FA7524841324}"/>
                </a:ext>
              </a:extLst>
            </p:cNvPr>
            <p:cNvSpPr/>
            <p:nvPr/>
          </p:nvSpPr>
          <p:spPr>
            <a:xfrm>
              <a:off x="6218861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51;p76">
              <a:extLst>
                <a:ext uri="{FF2B5EF4-FFF2-40B4-BE49-F238E27FC236}">
                  <a16:creationId xmlns:a16="http://schemas.microsoft.com/office/drawing/2014/main" id="{E78E6CED-53E1-CCDB-281C-52EA0A5CC0B4}"/>
                </a:ext>
              </a:extLst>
            </p:cNvPr>
            <p:cNvSpPr txBox="1"/>
            <p:nvPr/>
          </p:nvSpPr>
          <p:spPr>
            <a:xfrm>
              <a:off x="6218861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we want</a:t>
              </a:r>
              <a:endParaRPr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52;p76">
              <a:extLst>
                <a:ext uri="{FF2B5EF4-FFF2-40B4-BE49-F238E27FC236}">
                  <a16:creationId xmlns:a16="http://schemas.microsoft.com/office/drawing/2014/main" id="{C62BF328-156F-58F8-59A4-C79637DF36F1}"/>
                </a:ext>
              </a:extLst>
            </p:cNvPr>
            <p:cNvSpPr/>
            <p:nvPr/>
          </p:nvSpPr>
          <p:spPr>
            <a:xfrm>
              <a:off x="3501830" y="1160785"/>
              <a:ext cx="2107038" cy="2107038"/>
            </a:xfrm>
            <a:prstGeom prst="ellipse">
              <a:avLst/>
            </a:prstGeom>
            <a:gradFill>
              <a:gsLst>
                <a:gs pos="0">
                  <a:srgbClr val="474747">
                    <a:alpha val="49803"/>
                  </a:srgbClr>
                </a:gs>
                <a:gs pos="50000">
                  <a:srgbClr val="000000">
                    <a:alpha val="49803"/>
                  </a:srgbClr>
                </a:gs>
                <a:gs pos="100000">
                  <a:srgbClr val="000000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53;p76">
              <a:extLst>
                <a:ext uri="{FF2B5EF4-FFF2-40B4-BE49-F238E27FC236}">
                  <a16:creationId xmlns:a16="http://schemas.microsoft.com/office/drawing/2014/main" id="{5E64987F-D5CA-8CBD-0F1B-175B399C9DED}"/>
                </a:ext>
              </a:extLst>
            </p:cNvPr>
            <p:cNvSpPr txBox="1"/>
            <p:nvPr/>
          </p:nvSpPr>
          <p:spPr>
            <a:xfrm>
              <a:off x="3923238" y="1371489"/>
              <a:ext cx="1264223" cy="1685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Quality model</a:t>
              </a:r>
              <a:endParaRPr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54;p76">
              <a:extLst>
                <a:ext uri="{FF2B5EF4-FFF2-40B4-BE49-F238E27FC236}">
                  <a16:creationId xmlns:a16="http://schemas.microsoft.com/office/drawing/2014/main" id="{D5D05B60-2358-4EEE-9815-6D3EC460E7E7}"/>
                </a:ext>
              </a:extLst>
            </p:cNvPr>
            <p:cNvSpPr/>
            <p:nvPr/>
          </p:nvSpPr>
          <p:spPr>
            <a:xfrm>
              <a:off x="865981" y="1120824"/>
              <a:ext cx="951279" cy="951301"/>
            </a:xfrm>
            <a:prstGeom prst="ellipse">
              <a:avLst/>
            </a:prstGeom>
            <a:gradFill>
              <a:gsLst>
                <a:gs pos="0">
                  <a:srgbClr val="4A4A4A">
                    <a:alpha val="49803"/>
                  </a:srgbClr>
                </a:gs>
                <a:gs pos="50000">
                  <a:srgbClr val="181818">
                    <a:alpha val="49803"/>
                  </a:srgbClr>
                </a:gs>
                <a:gs pos="100000">
                  <a:srgbClr val="141414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55;p76">
              <a:extLst>
                <a:ext uri="{FF2B5EF4-FFF2-40B4-BE49-F238E27FC236}">
                  <a16:creationId xmlns:a16="http://schemas.microsoft.com/office/drawing/2014/main" id="{F307C804-AD86-2F70-0E9B-106350FE2180}"/>
                </a:ext>
              </a:extLst>
            </p:cNvPr>
            <p:cNvSpPr txBox="1"/>
            <p:nvPr/>
          </p:nvSpPr>
          <p:spPr>
            <a:xfrm>
              <a:off x="1005293" y="1260139"/>
              <a:ext cx="672655" cy="672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QoS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56;p76">
              <a:extLst>
                <a:ext uri="{FF2B5EF4-FFF2-40B4-BE49-F238E27FC236}">
                  <a16:creationId xmlns:a16="http://schemas.microsoft.com/office/drawing/2014/main" id="{6C9933FE-00F7-6E91-2368-EEB277AECFC8}"/>
                </a:ext>
              </a:extLst>
            </p:cNvPr>
            <p:cNvSpPr/>
            <p:nvPr/>
          </p:nvSpPr>
          <p:spPr>
            <a:xfrm>
              <a:off x="515134" y="1916154"/>
              <a:ext cx="467275" cy="467088"/>
            </a:xfrm>
            <a:prstGeom prst="ellipse">
              <a:avLst/>
            </a:prstGeom>
            <a:gradFill>
              <a:gsLst>
                <a:gs pos="0">
                  <a:srgbClr val="535353">
                    <a:alpha val="49803"/>
                  </a:srgbClr>
                </a:gs>
                <a:gs pos="50000">
                  <a:srgbClr val="313131">
                    <a:alpha val="49803"/>
                  </a:srgbClr>
                </a:gs>
                <a:gs pos="100000">
                  <a:srgbClr val="2A2A2A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7;p76">
              <a:extLst>
                <a:ext uri="{FF2B5EF4-FFF2-40B4-BE49-F238E27FC236}">
                  <a16:creationId xmlns:a16="http://schemas.microsoft.com/office/drawing/2014/main" id="{4168E095-2ECB-9595-62E4-AD7AE806BA41}"/>
                </a:ext>
              </a:extLst>
            </p:cNvPr>
            <p:cNvSpPr/>
            <p:nvPr/>
          </p:nvSpPr>
          <p:spPr>
            <a:xfrm>
              <a:off x="1895325" y="1307948"/>
              <a:ext cx="271889" cy="271712"/>
            </a:xfrm>
            <a:prstGeom prst="ellipse">
              <a:avLst/>
            </a:prstGeom>
            <a:gradFill>
              <a:gsLst>
                <a:gs pos="0">
                  <a:srgbClr val="636363">
                    <a:alpha val="49803"/>
                  </a:srgbClr>
                </a:gs>
                <a:gs pos="50000">
                  <a:srgbClr val="4A4A4A">
                    <a:alpha val="49803"/>
                  </a:srgbClr>
                </a:gs>
                <a:gs pos="100000">
                  <a:srgbClr val="414141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58;p76">
              <a:extLst>
                <a:ext uri="{FF2B5EF4-FFF2-40B4-BE49-F238E27FC236}">
                  <a16:creationId xmlns:a16="http://schemas.microsoft.com/office/drawing/2014/main" id="{DAF2E708-1A2A-5617-E491-E297E549CEB0}"/>
                </a:ext>
              </a:extLst>
            </p:cNvPr>
            <p:cNvSpPr/>
            <p:nvPr/>
          </p:nvSpPr>
          <p:spPr>
            <a:xfrm>
              <a:off x="1794287" y="1689005"/>
              <a:ext cx="951279" cy="951301"/>
            </a:xfrm>
            <a:prstGeom prst="ellipse">
              <a:avLst/>
            </a:prstGeom>
            <a:gradFill>
              <a:gsLst>
                <a:gs pos="0">
                  <a:srgbClr val="757575">
                    <a:alpha val="49803"/>
                  </a:srgbClr>
                </a:gs>
                <a:gs pos="50000">
                  <a:srgbClr val="636363">
                    <a:alpha val="49803"/>
                  </a:srgbClr>
                </a:gs>
                <a:gs pos="100000">
                  <a:srgbClr val="575757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59;p76">
              <a:extLst>
                <a:ext uri="{FF2B5EF4-FFF2-40B4-BE49-F238E27FC236}">
                  <a16:creationId xmlns:a16="http://schemas.microsoft.com/office/drawing/2014/main" id="{D9F05E9A-31F7-D53C-2E8A-09BAB8B74340}"/>
                </a:ext>
              </a:extLst>
            </p:cNvPr>
            <p:cNvSpPr txBox="1"/>
            <p:nvPr/>
          </p:nvSpPr>
          <p:spPr>
            <a:xfrm>
              <a:off x="1933599" y="1828320"/>
              <a:ext cx="672655" cy="672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Pixels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60;p76">
              <a:extLst>
                <a:ext uri="{FF2B5EF4-FFF2-40B4-BE49-F238E27FC236}">
                  <a16:creationId xmlns:a16="http://schemas.microsoft.com/office/drawing/2014/main" id="{438A1D52-D464-D3DC-728E-5C0729AAF2D9}"/>
                </a:ext>
              </a:extLst>
            </p:cNvPr>
            <p:cNvSpPr/>
            <p:nvPr/>
          </p:nvSpPr>
          <p:spPr>
            <a:xfrm>
              <a:off x="1893764" y="2698486"/>
              <a:ext cx="271889" cy="271712"/>
            </a:xfrm>
            <a:prstGeom prst="ellipse">
              <a:avLst/>
            </a:prstGeom>
            <a:gradFill>
              <a:gsLst>
                <a:gs pos="0">
                  <a:srgbClr val="8A8A8A">
                    <a:alpha val="49803"/>
                  </a:srgbClr>
                </a:gs>
                <a:gs pos="50000">
                  <a:srgbClr val="7C7C7C">
                    <a:alpha val="49803"/>
                  </a:srgbClr>
                </a:gs>
                <a:gs pos="100000">
                  <a:srgbClr val="6C6C6C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1;p76">
              <a:extLst>
                <a:ext uri="{FF2B5EF4-FFF2-40B4-BE49-F238E27FC236}">
                  <a16:creationId xmlns:a16="http://schemas.microsoft.com/office/drawing/2014/main" id="{C0410198-14C0-E418-B2D4-7C977FE04B56}"/>
                </a:ext>
              </a:extLst>
            </p:cNvPr>
            <p:cNvSpPr/>
            <p:nvPr/>
          </p:nvSpPr>
          <p:spPr>
            <a:xfrm>
              <a:off x="882932" y="2232635"/>
              <a:ext cx="951279" cy="951301"/>
            </a:xfrm>
            <a:prstGeom prst="ellipse">
              <a:avLst/>
            </a:prstGeom>
            <a:gradFill>
              <a:gsLst>
                <a:gs pos="0">
                  <a:srgbClr val="9F9F9F">
                    <a:alpha val="49803"/>
                  </a:srgbClr>
                </a:gs>
                <a:gs pos="50000">
                  <a:srgbClr val="949494">
                    <a:alpha val="49803"/>
                  </a:srgbClr>
                </a:gs>
                <a:gs pos="100000">
                  <a:srgbClr val="828282">
                    <a:alpha val="4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2;p76">
              <a:extLst>
                <a:ext uri="{FF2B5EF4-FFF2-40B4-BE49-F238E27FC236}">
                  <a16:creationId xmlns:a16="http://schemas.microsoft.com/office/drawing/2014/main" id="{D1C8E7BD-E620-73E4-85F6-644FB462A685}"/>
                </a:ext>
              </a:extLst>
            </p:cNvPr>
            <p:cNvSpPr txBox="1"/>
            <p:nvPr/>
          </p:nvSpPr>
          <p:spPr>
            <a:xfrm>
              <a:off x="1022244" y="2371950"/>
              <a:ext cx="672655" cy="672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Calibration</a:t>
              </a:r>
              <a:endParaRPr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63;p76">
              <a:extLst>
                <a:ext uri="{FF2B5EF4-FFF2-40B4-BE49-F238E27FC236}">
                  <a16:creationId xmlns:a16="http://schemas.microsoft.com/office/drawing/2014/main" id="{CBD4F30D-C3AB-03ED-9403-C9C9EC5C7E0E}"/>
                </a:ext>
              </a:extLst>
            </p:cNvPr>
            <p:cNvSpPr/>
            <p:nvPr/>
          </p:nvSpPr>
          <p:spPr>
            <a:xfrm>
              <a:off x="6477791" y="1285597"/>
              <a:ext cx="1753455" cy="1753138"/>
            </a:xfrm>
            <a:prstGeom prst="ellipse">
              <a:avLst/>
            </a:prstGeom>
            <a:gradFill>
              <a:gsLst>
                <a:gs pos="0">
                  <a:srgbClr val="4C4C4C"/>
                </a:gs>
                <a:gs pos="50000">
                  <a:srgbClr val="1F1F1F"/>
                </a:gs>
                <a:gs pos="100000">
                  <a:srgbClr val="1A1A1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64;p76">
              <a:extLst>
                <a:ext uri="{FF2B5EF4-FFF2-40B4-BE49-F238E27FC236}">
                  <a16:creationId xmlns:a16="http://schemas.microsoft.com/office/drawing/2014/main" id="{ED7FC774-2019-55D7-B616-9A1ECE608C62}"/>
                </a:ext>
              </a:extLst>
            </p:cNvPr>
            <p:cNvSpPr txBox="1"/>
            <p:nvPr/>
          </p:nvSpPr>
          <p:spPr>
            <a:xfrm>
              <a:off x="6734579" y="1542338"/>
              <a:ext cx="1239879" cy="12396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QoE</a:t>
              </a:r>
              <a:endParaRPr sz="2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65;p76">
              <a:extLst>
                <a:ext uri="{FF2B5EF4-FFF2-40B4-BE49-F238E27FC236}">
                  <a16:creationId xmlns:a16="http://schemas.microsoft.com/office/drawing/2014/main" id="{34EFE765-3EDF-BB65-E9AA-D88EB7F31E2D}"/>
                </a:ext>
              </a:extLst>
            </p:cNvPr>
            <p:cNvSpPr/>
            <p:nvPr/>
          </p:nvSpPr>
          <p:spPr>
            <a:xfrm>
              <a:off x="564194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6;p76">
              <a:extLst>
                <a:ext uri="{FF2B5EF4-FFF2-40B4-BE49-F238E27FC236}">
                  <a16:creationId xmlns:a16="http://schemas.microsoft.com/office/drawing/2014/main" id="{51AD010D-4E09-42F7-AACA-5F915CD674FB}"/>
                </a:ext>
              </a:extLst>
            </p:cNvPr>
            <p:cNvSpPr txBox="1"/>
            <p:nvPr/>
          </p:nvSpPr>
          <p:spPr>
            <a:xfrm>
              <a:off x="564194" y="3272958"/>
              <a:ext cx="2279492" cy="600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we know</a:t>
              </a:r>
              <a:endParaRPr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Prostokąt 2">
            <a:hlinkClick r:id="rId2"/>
            <a:extLst>
              <a:ext uri="{FF2B5EF4-FFF2-40B4-BE49-F238E27FC236}">
                <a16:creationId xmlns:a16="http://schemas.microsoft.com/office/drawing/2014/main" id="{2EC7FFF0-7531-EDE6-8F39-C4E7CBB8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AD307-C8FB-1034-6275-DA453D3E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Innovations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06C32-0F32-AA22-E3C2-9B7045033A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Real-time quality monitoring tools</a:t>
            </a:r>
          </a:p>
          <a:p>
            <a:r>
              <a:rPr lang="en-GB" dirty="0"/>
              <a:t>Predictive QoE models for adaptive streaming</a:t>
            </a:r>
          </a:p>
          <a:p>
            <a:r>
              <a:rPr lang="en-GB" dirty="0"/>
              <a:t>Strategies for mitigating network disruptions</a:t>
            </a:r>
          </a:p>
          <a:p>
            <a:r>
              <a:rPr lang="en-GB" dirty="0"/>
              <a:t>Global scalability of QoE optimization techniques</a:t>
            </a:r>
          </a:p>
        </p:txBody>
      </p:sp>
      <p:pic>
        <p:nvPicPr>
          <p:cNvPr id="5122" name="Picture 2" descr="Innovations - Free of Charge Creative Commons Keyboard image">
            <a:extLst>
              <a:ext uri="{FF2B5EF4-FFF2-40B4-BE49-F238E27FC236}">
                <a16:creationId xmlns:a16="http://schemas.microsoft.com/office/drawing/2014/main" id="{344DFAB0-3339-F66A-6AAC-626F5D4A6E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505605"/>
            <a:ext cx="5708650" cy="38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Prostokąt 2">
            <a:hlinkClick r:id="rId2"/>
            <a:extLst>
              <a:ext uri="{FF2B5EF4-FFF2-40B4-BE49-F238E27FC236}">
                <a16:creationId xmlns:a16="http://schemas.microsoft.com/office/drawing/2014/main" id="{EEC7C63D-2AE6-8B00-01B6-8075A332F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2EEDC-BC99-CD85-D518-CEF83698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9C88F-CA85-DA05-D882-12F3AE1356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Our research impacts video streaming, online gaming, and telecommunication services. By enhancing QoE, we improve service delivery, user engagement, and network efficiency.</a:t>
            </a:r>
          </a:p>
        </p:txBody>
      </p:sp>
      <p:pic>
        <p:nvPicPr>
          <p:cNvPr id="6146" name="Picture 2" descr="Applications - Free of Charge Creative Commons Handwriting image">
            <a:extLst>
              <a:ext uri="{FF2B5EF4-FFF2-40B4-BE49-F238E27FC236}">
                <a16:creationId xmlns:a16="http://schemas.microsoft.com/office/drawing/2014/main" id="{FA112D19-E956-AF0D-E38C-ACDDA6A21F9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2505605"/>
            <a:ext cx="5708650" cy="38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BE161-77DE-2553-0AB3-B793CF0F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rostokąt 2">
            <a:hlinkClick r:id="rId2"/>
            <a:extLst>
              <a:ext uri="{FF2B5EF4-FFF2-40B4-BE49-F238E27FC236}">
                <a16:creationId xmlns:a16="http://schemas.microsoft.com/office/drawing/2014/main" id="{1D580C83-40D6-F833-E8B5-E0DCB184D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15CF22-EEDC-5347-6298-AB412410B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Implementation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C5D12-0F1B-B7CF-4BF0-7C5918F21F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Our solution includes a Python package for video quality analysis, executable tools for multiple OS platforms, and BASH/BATCH scripts leveraging ffmpeg for bulk processing. Key indicators such as Blockiness, Blur, Contrast, and Noise are integrated for comprehensive assessment.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8D14852-0071-F039-1BC7-7709641E375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39" y="2011363"/>
            <a:ext cx="4368821" cy="479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238180"/>
      </p:ext>
    </p:extLst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A6DC1-0178-F125-1B66-1B585028A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rostokąt 2">
            <a:hlinkClick r:id="rId2"/>
            <a:extLst>
              <a:ext uri="{FF2B5EF4-FFF2-40B4-BE49-F238E27FC236}">
                <a16:creationId xmlns:a16="http://schemas.microsoft.com/office/drawing/2014/main" id="{298A40BF-95B1-5772-E500-C6469EB4D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E7D62-D9DA-BE02-F294-D57593F5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Indicators and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60C16-61B5-0EFC-EA4A-20A753B9B3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Commercial Black</a:t>
            </a:r>
          </a:p>
          <a:p>
            <a:r>
              <a:rPr lang="en-GB" dirty="0"/>
              <a:t>Blockiness</a:t>
            </a:r>
          </a:p>
          <a:p>
            <a:r>
              <a:rPr lang="en-GB" dirty="0"/>
              <a:t>Block Loss</a:t>
            </a:r>
          </a:p>
          <a:p>
            <a:r>
              <a:rPr lang="en-GB" dirty="0"/>
              <a:t>Blur</a:t>
            </a:r>
          </a:p>
          <a:p>
            <a:r>
              <a:rPr lang="en-GB" dirty="0"/>
              <a:t>Contrast</a:t>
            </a:r>
          </a:p>
          <a:p>
            <a:r>
              <a:rPr lang="en-GB" dirty="0"/>
              <a:t>Exposure</a:t>
            </a:r>
          </a:p>
          <a:p>
            <a:r>
              <a:rPr lang="en-GB" dirty="0"/>
              <a:t>Flickering</a:t>
            </a:r>
          </a:p>
          <a:p>
            <a:r>
              <a:rPr lang="en-GB" dirty="0"/>
              <a:t>Freezing</a:t>
            </a:r>
          </a:p>
          <a:p>
            <a:r>
              <a:rPr lang="en-GB" dirty="0"/>
              <a:t>Interlacing</a:t>
            </a:r>
          </a:p>
          <a:p>
            <a:r>
              <a:rPr lang="en-GB" dirty="0"/>
              <a:t>Letter-boxing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5DDC5-1E05-4891-53F3-BF013E8617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Noise</a:t>
            </a:r>
          </a:p>
          <a:p>
            <a:r>
              <a:rPr lang="en-GB" dirty="0"/>
              <a:t>Pillar-boxing</a:t>
            </a:r>
          </a:p>
          <a:p>
            <a:r>
              <a:rPr lang="en-GB" dirty="0"/>
              <a:t>Slicing</a:t>
            </a:r>
          </a:p>
          <a:p>
            <a:r>
              <a:rPr lang="en-GB" dirty="0"/>
              <a:t>Spatial Activity</a:t>
            </a:r>
          </a:p>
          <a:p>
            <a:r>
              <a:rPr lang="en-GB" dirty="0"/>
              <a:t>Temporal Activity</a:t>
            </a:r>
          </a:p>
          <a:p>
            <a:r>
              <a:rPr lang="en-GB" dirty="0"/>
              <a:t>Colourfulness</a:t>
            </a:r>
          </a:p>
          <a:p>
            <a:r>
              <a:rPr lang="en-GB" dirty="0"/>
              <a:t>Blur Amount</a:t>
            </a:r>
          </a:p>
          <a:p>
            <a:r>
              <a:rPr lang="en-GB" dirty="0"/>
              <a:t>User-Generated Content</a:t>
            </a:r>
          </a:p>
          <a:p>
            <a:r>
              <a:rPr lang="en-GB" dirty="0"/>
              <a:t>Lip Sync (coming soon)</a:t>
            </a:r>
          </a:p>
        </p:txBody>
      </p:sp>
    </p:spTree>
    <p:extLst>
      <p:ext uri="{BB962C8B-B14F-4D97-AF65-F5344CB8AC3E}">
        <p14:creationId xmlns:p14="http://schemas.microsoft.com/office/powerpoint/2010/main" val="2561012757"/>
      </p:ext>
    </p:extLst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A738C-6902-79FE-36BC-6DD11DAD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rostokąt 2">
            <a:hlinkClick r:id="rId2"/>
            <a:extLst>
              <a:ext uri="{FF2B5EF4-FFF2-40B4-BE49-F238E27FC236}">
                <a16:creationId xmlns:a16="http://schemas.microsoft.com/office/drawing/2014/main" id="{0538B5B5-8656-3BC9-5C77-234D9CCB5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3FD9A-3759-9B5A-7B0C-EF8E4E91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Laboratory Facilities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364DC-8C97-2592-29C9-97EF3F03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Dedicated QoE Lab with acoustic and light isolation for controlled testing environments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34D97-D9DF-A0FA-7959-79E35BF57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VR equipment including two Oculus Rift sets for immersive experience research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9C85CC-67F5-4395-2A24-BA7DF959CD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80" y="2760663"/>
            <a:ext cx="5412316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DEA6D4B-8D9E-C46C-2711-AD6249B0CF0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11" y="2760663"/>
            <a:ext cx="5412316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535964"/>
      </p:ext>
    </p:extLst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rostokąt 2">
            <a:hlinkClick r:id="rId2"/>
            <a:extLst>
              <a:ext uri="{FF2B5EF4-FFF2-40B4-BE49-F238E27FC236}">
                <a16:creationId xmlns:a16="http://schemas.microsoft.com/office/drawing/2014/main" id="{C91FEB7F-870F-910F-E9BC-29FEBA9E8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5EFAD-2811-773A-305E-AE1396D6F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Advanced Testing Infrastructure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747E5-3613-6C4A-2E20-6025C8D08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noProof="0" dirty="0"/>
              <a:t>High-definition cameras for recording tester behavior with remote control capabilities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E8183-2788-803F-0AD9-D4026269F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Modern networking infrastructure enabling the simulation of diverse network conditions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F2D73DD-FEE3-DDC4-28B9-3BFED8039BB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80" y="2760663"/>
            <a:ext cx="5412316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D0FDCD-92D1-5452-CCE3-77E66E83EB7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11" y="2760663"/>
            <a:ext cx="5412316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rostokąt 2">
            <a:hlinkClick r:id="rId2"/>
            <a:extLst>
              <a:ext uri="{FF2B5EF4-FFF2-40B4-BE49-F238E27FC236}">
                <a16:creationId xmlns:a16="http://schemas.microsoft.com/office/drawing/2014/main" id="{5E523430-3C4F-E62B-60FB-8604B8FD0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3A51F-E314-E308-3DE1-A733F87B1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Developments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00C0A-63F0-5872-65BE-B1981F12FB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We are working on expanding our indicator set, integrating lip-sync analysis, and improving support for resolution changes. Further research includes AI-driven adaptive streaming techniques and user-generated content differentiation.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8555EA7-114C-C2B2-49EB-DC9897148AE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2852738"/>
            <a:ext cx="3111500" cy="311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rostokąt 2">
            <a:hlinkClick r:id="rId2"/>
            <a:extLst>
              <a:ext uri="{FF2B5EF4-FFF2-40B4-BE49-F238E27FC236}">
                <a16:creationId xmlns:a16="http://schemas.microsoft.com/office/drawing/2014/main" id="{F1C91D23-B0AD-CBDA-2F4F-B07286AA0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E587FF-CFE9-97EB-8C74-CDB0934B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Team &amp; Collaboration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5A97E-F685-BB6E-A867-5091E4FA39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Our interdisciplinary team at AGH University collaborates with international partners to address the multifaceted nature of QoE research, ensuring global relevance and impact.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2946C6-17B1-BF0A-1914-7FF4DF9E29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011363"/>
            <a:ext cx="4794250" cy="479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138E1-E8C8-F96E-39B5-263BC92D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21A5E-27C3-E585-F17C-B6847CC79B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AGH University of Krakow</a:t>
            </a:r>
          </a:p>
          <a:p>
            <a:pPr marL="0" indent="0">
              <a:buNone/>
            </a:pPr>
            <a:r>
              <a:rPr lang="en-GB" dirty="0"/>
              <a:t>Address: al. Mickiewicza 30, 30-059 Krakow, Poland</a:t>
            </a:r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dirty="0">
                <a:hlinkClick r:id="rId2"/>
              </a:rPr>
              <a:t>qoe@agh.edu.pl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Website: </a:t>
            </a:r>
            <a:r>
              <a:rPr lang="en-GB" dirty="0">
                <a:hlinkClick r:id="rId3"/>
              </a:rPr>
              <a:t>https://qoe.agh.edu.pl</a:t>
            </a:r>
            <a:endParaRPr lang="en-GB" dirty="0">
              <a:hlinkClick r:id="rId2"/>
            </a:endParaRPr>
          </a:p>
          <a:p>
            <a:pPr marL="0" indent="0">
              <a:buNone/>
            </a:pPr>
            <a:endParaRPr lang="en-GB" dirty="0">
              <a:hlinkClick r:id="rId2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3455117-D1AB-1A22-AAA2-7DDA843EC70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5"/>
          <a:stretch/>
        </p:blipFill>
        <p:spPr bwMode="auto">
          <a:xfrm>
            <a:off x="6800850" y="2184628"/>
            <a:ext cx="5708650" cy="444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8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rostokąt 2">
            <a:hlinkClick r:id="rId2"/>
            <a:extLst>
              <a:ext uri="{FF2B5EF4-FFF2-40B4-BE49-F238E27FC236}">
                <a16:creationId xmlns:a16="http://schemas.microsoft.com/office/drawing/2014/main" id="{8B7CED90-D0AD-3D55-D673-BD15685CA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838" y="7018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7D1CD-A3B3-CA04-C506-53B295A8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FDB3B-C15A-751F-3FB5-96B1CFE0C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Blank Presentation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386</Words>
  <Application>Microsoft Macintosh PowerPoint</Application>
  <PresentationFormat>Custom</PresentationFormat>
  <Paragraphs>60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FagoNoBoldCE-Caps</vt:lpstr>
      <vt:lpstr>Helvetica Neue</vt:lpstr>
      <vt:lpstr>Blank Presentation</vt:lpstr>
      <vt:lpstr>PowerPoint Presentation</vt:lpstr>
      <vt:lpstr>Project Overview</vt:lpstr>
      <vt:lpstr>From Quality of Service (QoS) to Quality of Experience (QoE)</vt:lpstr>
      <vt:lpstr>Key Innovations</vt:lpstr>
      <vt:lpstr>Applications</vt:lpstr>
      <vt:lpstr>Technical Implementation</vt:lpstr>
      <vt:lpstr>Indicators and Metrics</vt:lpstr>
      <vt:lpstr>Laboratory Facilities</vt:lpstr>
      <vt:lpstr>Advanced Testing Infrastructure</vt:lpstr>
      <vt:lpstr>Future Developments</vt:lpstr>
      <vt:lpstr>Team &amp; Collaboration</vt:lpstr>
      <vt:lpstr>Contact Us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Maciek</dc:creator>
  <cp:lastModifiedBy>Mikolaj Leszczuk</cp:lastModifiedBy>
  <cp:revision>19</cp:revision>
  <dcterms:modified xsi:type="dcterms:W3CDTF">2025-02-06T21:37:15Z</dcterms:modified>
</cp:coreProperties>
</file>