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8" r:id="rId5"/>
    <p:sldMasterId id="2147483682" r:id="rId6"/>
  </p:sldMasterIdLst>
  <p:notesMasterIdLst>
    <p:notesMasterId r:id="rId25"/>
  </p:notesMasterIdLst>
  <p:sldIdLst>
    <p:sldId id="256" r:id="rId7"/>
    <p:sldId id="257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2" r:id="rId17"/>
    <p:sldId id="273" r:id="rId18"/>
    <p:sldId id="277" r:id="rId19"/>
    <p:sldId id="279" r:id="rId20"/>
    <p:sldId id="280" r:id="rId21"/>
    <p:sldId id="278" r:id="rId22"/>
    <p:sldId id="258" r:id="rId23"/>
    <p:sldId id="261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0" userDrawn="1">
          <p15:clr>
            <a:srgbClr val="A4A3A4"/>
          </p15:clr>
        </p15:guide>
        <p15:guide id="2" pos="3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3475"/>
    <a:srgbClr val="9E906B"/>
    <a:srgbClr val="283583"/>
    <a:srgbClr val="1333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080" autoAdjust="0"/>
  </p:normalViewPr>
  <p:slideViewPr>
    <p:cSldViewPr snapToGrid="0">
      <p:cViewPr>
        <p:scale>
          <a:sx n="90" d="100"/>
          <a:sy n="90" d="100"/>
        </p:scale>
        <p:origin x="672" y="342"/>
      </p:cViewPr>
      <p:guideLst>
        <p:guide orient="horz" pos="640"/>
        <p:guide pos="34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355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7D5B04-7BA9-4C18-A8D6-9B91933086AB}" type="doc">
      <dgm:prSet loTypeId="urn:microsoft.com/office/officeart/2005/8/layout/arrow2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pl-PL"/>
        </a:p>
      </dgm:t>
    </dgm:pt>
    <dgm:pt modelId="{984819E2-D1B9-4494-9CCD-CA37F7DA853C}">
      <dgm:prSet phldrT="[Tekst]" custT="1"/>
      <dgm:spPr/>
      <dgm:t>
        <a:bodyPr/>
        <a:lstStyle/>
        <a:p>
          <a:pPr algn="ctr"/>
          <a:r>
            <a:rPr lang="pl-PL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Design and development</a:t>
          </a:r>
        </a:p>
      </dgm:t>
    </dgm:pt>
    <dgm:pt modelId="{252B28DF-6F42-4378-9DE2-3622239824B0}" type="parTrans" cxnId="{07B5D7F0-9852-432F-9A8E-5B6916D92970}">
      <dgm:prSet/>
      <dgm:spPr/>
      <dgm:t>
        <a:bodyPr/>
        <a:lstStyle/>
        <a:p>
          <a:endParaRPr lang="pl-PL"/>
        </a:p>
      </dgm:t>
    </dgm:pt>
    <dgm:pt modelId="{4A81BCB3-F8E7-44B4-9A90-012B32ACC0DE}" type="sibTrans" cxnId="{07B5D7F0-9852-432F-9A8E-5B6916D92970}">
      <dgm:prSet/>
      <dgm:spPr/>
      <dgm:t>
        <a:bodyPr/>
        <a:lstStyle/>
        <a:p>
          <a:endParaRPr lang="pl-PL"/>
        </a:p>
      </dgm:t>
    </dgm:pt>
    <dgm:pt modelId="{6249F01C-AA7A-4772-A7C7-D58C2675210C}">
      <dgm:prSet phldrT="[Tekst]" custT="1"/>
      <dgm:spPr/>
      <dgm:t>
        <a:bodyPr/>
        <a:lstStyle/>
        <a:p>
          <a:pPr algn="ctr"/>
          <a:r>
            <a:rPr lang="pl-PL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System </a:t>
          </a:r>
          <a:r>
            <a:rPr lang="pl-PL" sz="18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components</a:t>
          </a:r>
          <a:endParaRPr lang="pl-PL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1F224-9ABE-4371-9089-DAFD724F43A1}" type="parTrans" cxnId="{ABC22751-788C-40A6-BBEB-89C9474F1259}">
      <dgm:prSet/>
      <dgm:spPr/>
      <dgm:t>
        <a:bodyPr/>
        <a:lstStyle/>
        <a:p>
          <a:endParaRPr lang="pl-PL"/>
        </a:p>
      </dgm:t>
    </dgm:pt>
    <dgm:pt modelId="{68EFDFB1-356B-4B18-B980-F21CF2EE5017}" type="sibTrans" cxnId="{ABC22751-788C-40A6-BBEB-89C9474F1259}">
      <dgm:prSet/>
      <dgm:spPr/>
      <dgm:t>
        <a:bodyPr/>
        <a:lstStyle/>
        <a:p>
          <a:endParaRPr lang="pl-PL"/>
        </a:p>
      </dgm:t>
    </dgm:pt>
    <dgm:pt modelId="{C802BBEB-AAEA-4422-A70A-A5EAF8AD7084}">
      <dgm:prSet phldrT="[Tekst]" custT="1"/>
      <dgm:spPr/>
      <dgm:t>
        <a:bodyPr/>
        <a:lstStyle/>
        <a:p>
          <a:pPr algn="ctr"/>
          <a:r>
            <a:rPr lang="pl-PL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System </a:t>
          </a:r>
          <a:r>
            <a:rPr lang="pl-PL" sz="18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integration</a:t>
          </a:r>
          <a:endParaRPr lang="pl-PL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369EC12-9EDB-4E6E-8DB1-BECB7765F924}" type="parTrans" cxnId="{E98F2F98-26F9-494F-813B-BD94E7E619CD}">
      <dgm:prSet/>
      <dgm:spPr/>
      <dgm:t>
        <a:bodyPr/>
        <a:lstStyle/>
        <a:p>
          <a:endParaRPr lang="pl-PL"/>
        </a:p>
      </dgm:t>
    </dgm:pt>
    <dgm:pt modelId="{3AF40438-7CF6-4022-9153-958E86AA925B}" type="sibTrans" cxnId="{E98F2F98-26F9-494F-813B-BD94E7E619CD}">
      <dgm:prSet/>
      <dgm:spPr/>
      <dgm:t>
        <a:bodyPr/>
        <a:lstStyle/>
        <a:p>
          <a:endParaRPr lang="pl-PL"/>
        </a:p>
      </dgm:t>
    </dgm:pt>
    <dgm:pt modelId="{579F7A23-36BA-4754-96F1-F0710A8D85BF}">
      <dgm:prSet custT="1"/>
      <dgm:spPr/>
      <dgm:t>
        <a:bodyPr/>
        <a:lstStyle/>
        <a:p>
          <a:pPr algn="ctr"/>
          <a:r>
            <a:rPr lang="pl-PL" sz="18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RESHeat</a:t>
          </a:r>
          <a:r>
            <a:rPr lang="pl-PL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system </a:t>
          </a:r>
          <a:r>
            <a:rPr lang="pl-PL" sz="18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distribution</a:t>
          </a:r>
          <a:endParaRPr lang="pl-PL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8EB823-F27D-4D92-B7FF-7D00AA08865A}" type="parTrans" cxnId="{DEE17BFB-1BAE-434A-9040-C87B43892C64}">
      <dgm:prSet/>
      <dgm:spPr/>
      <dgm:t>
        <a:bodyPr/>
        <a:lstStyle/>
        <a:p>
          <a:endParaRPr lang="pl-PL"/>
        </a:p>
      </dgm:t>
    </dgm:pt>
    <dgm:pt modelId="{2E819224-117D-40FA-9A17-B1CF9EE2C38E}" type="sibTrans" cxnId="{DEE17BFB-1BAE-434A-9040-C87B43892C64}">
      <dgm:prSet/>
      <dgm:spPr/>
      <dgm:t>
        <a:bodyPr/>
        <a:lstStyle/>
        <a:p>
          <a:endParaRPr lang="pl-PL"/>
        </a:p>
      </dgm:t>
    </dgm:pt>
    <dgm:pt modelId="{D8473368-FAD5-4905-B5BB-76DB4289E7BE}">
      <dgm:prSet custT="1"/>
      <dgm:spPr/>
      <dgm:t>
        <a:bodyPr/>
        <a:lstStyle/>
        <a:p>
          <a:pPr algn="ctr"/>
          <a:r>
            <a:rPr lang="pl-PL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End </a:t>
          </a:r>
          <a:r>
            <a:rPr lang="pl-PL" sz="18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Users</a:t>
          </a:r>
          <a:endParaRPr lang="pl-PL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E196CA4-EEF0-4B8B-AA8E-E16240BA80F2}" type="parTrans" cxnId="{EEF71959-3552-4B28-A5E6-5AC1E4521B08}">
      <dgm:prSet/>
      <dgm:spPr/>
      <dgm:t>
        <a:bodyPr/>
        <a:lstStyle/>
        <a:p>
          <a:endParaRPr lang="pl-PL"/>
        </a:p>
      </dgm:t>
    </dgm:pt>
    <dgm:pt modelId="{A107DA9D-966C-4427-B29D-33285F95D43F}" type="sibTrans" cxnId="{EEF71959-3552-4B28-A5E6-5AC1E4521B08}">
      <dgm:prSet/>
      <dgm:spPr/>
      <dgm:t>
        <a:bodyPr/>
        <a:lstStyle/>
        <a:p>
          <a:endParaRPr lang="pl-PL"/>
        </a:p>
      </dgm:t>
    </dgm:pt>
    <dgm:pt modelId="{EF92A1CC-6303-4A15-80C0-C60DA13216B8}" type="pres">
      <dgm:prSet presAssocID="{C27D5B04-7BA9-4C18-A8D6-9B91933086AB}" presName="arrowDiagram" presStyleCnt="0">
        <dgm:presLayoutVars>
          <dgm:chMax val="5"/>
          <dgm:dir/>
          <dgm:resizeHandles val="exact"/>
        </dgm:presLayoutVars>
      </dgm:prSet>
      <dgm:spPr/>
    </dgm:pt>
    <dgm:pt modelId="{E60CE051-BC17-40B3-9B7B-AB204141247F}" type="pres">
      <dgm:prSet presAssocID="{C27D5B04-7BA9-4C18-A8D6-9B91933086AB}" presName="arrow" presStyleLbl="bgShp" presStyleIdx="0" presStyleCnt="1" custAng="0" custScaleX="126383" custScaleY="77904" custLinFactNeighborX="762" custLinFactNeighborY="-5601"/>
      <dgm:spPr/>
    </dgm:pt>
    <dgm:pt modelId="{BA1C37A5-C373-428B-8C36-5BEB50F31080}" type="pres">
      <dgm:prSet presAssocID="{C27D5B04-7BA9-4C18-A8D6-9B91933086AB}" presName="arrowDiagram5" presStyleCnt="0"/>
      <dgm:spPr/>
    </dgm:pt>
    <dgm:pt modelId="{6A80F062-8799-4CC6-8885-1C211663511E}" type="pres">
      <dgm:prSet presAssocID="{984819E2-D1B9-4494-9CCD-CA37F7DA853C}" presName="bullet5a" presStyleLbl="node1" presStyleIdx="0" presStyleCnt="5" custLinFactX="-106506" custLinFactY="-180269" custLinFactNeighborX="-200000" custLinFactNeighborY="-200000"/>
      <dgm:spPr/>
    </dgm:pt>
    <dgm:pt modelId="{39CEA6B1-566D-40BC-9CED-FF13F33AD6F3}" type="pres">
      <dgm:prSet presAssocID="{984819E2-D1B9-4494-9CCD-CA37F7DA853C}" presName="textBox5a" presStyleLbl="revTx" presStyleIdx="0" presStyleCnt="5" custScaleX="189760" custScaleY="67596" custLinFactX="-5448" custLinFactNeighborX="-100000" custLinFactNeighborY="12240">
        <dgm:presLayoutVars>
          <dgm:bulletEnabled val="1"/>
        </dgm:presLayoutVars>
      </dgm:prSet>
      <dgm:spPr/>
    </dgm:pt>
    <dgm:pt modelId="{8C29BA14-17DD-4E16-8F28-DEDEA6209BD5}" type="pres">
      <dgm:prSet presAssocID="{6249F01C-AA7A-4772-A7C7-D58C2675210C}" presName="bullet5b" presStyleLbl="node1" presStyleIdx="1" presStyleCnt="5" custLinFactX="64385" custLinFactY="-100000" custLinFactNeighborX="100000" custLinFactNeighborY="-139075"/>
      <dgm:spPr/>
    </dgm:pt>
    <dgm:pt modelId="{241AC4A8-E92E-4B67-9289-FFFE85E3F931}" type="pres">
      <dgm:prSet presAssocID="{6249F01C-AA7A-4772-A7C7-D58C2675210C}" presName="textBox5b" presStyleLbl="revTx" presStyleIdx="1" presStyleCnt="5" custScaleX="178574" custScaleY="44990" custLinFactNeighborX="-12970" custLinFactNeighborY="4207">
        <dgm:presLayoutVars>
          <dgm:bulletEnabled val="1"/>
        </dgm:presLayoutVars>
      </dgm:prSet>
      <dgm:spPr/>
    </dgm:pt>
    <dgm:pt modelId="{423B7788-121C-44CC-AB55-D607372AD657}" type="pres">
      <dgm:prSet presAssocID="{C802BBEB-AAEA-4422-A70A-A5EAF8AD7084}" presName="bullet5c" presStyleLbl="node1" presStyleIdx="2" presStyleCnt="5" custLinFactX="100000" custLinFactY="-20067" custLinFactNeighborX="193865" custLinFactNeighborY="-100000"/>
      <dgm:spPr/>
    </dgm:pt>
    <dgm:pt modelId="{7F9F0522-6A0F-4127-90ED-95B57B0919FE}" type="pres">
      <dgm:prSet presAssocID="{C802BBEB-AAEA-4422-A70A-A5EAF8AD7084}" presName="textBox5c" presStyleLbl="revTx" presStyleIdx="2" presStyleCnt="5" custScaleX="105709" custScaleY="23035" custLinFactNeighborX="22131" custLinFactNeighborY="4856">
        <dgm:presLayoutVars>
          <dgm:bulletEnabled val="1"/>
        </dgm:presLayoutVars>
      </dgm:prSet>
      <dgm:spPr/>
    </dgm:pt>
    <dgm:pt modelId="{56AF3866-1BBB-49B4-BB14-82A154143715}" type="pres">
      <dgm:prSet presAssocID="{579F7A23-36BA-4754-96F1-F0710A8D85BF}" presName="bullet5d" presStyleLbl="node1" presStyleIdx="3" presStyleCnt="5" custLinFactX="116103" custLinFactNeighborX="200000" custLinFactNeighborY="-47000"/>
      <dgm:spPr/>
    </dgm:pt>
    <dgm:pt modelId="{E89CCDB2-9CAE-4A01-B970-691F8B0CF10D}" type="pres">
      <dgm:prSet presAssocID="{579F7A23-36BA-4754-96F1-F0710A8D85BF}" presName="textBox5d" presStyleLbl="revTx" presStyleIdx="3" presStyleCnt="5" custScaleX="105817" custScaleY="29587" custLinFactNeighborX="45264" custLinFactNeighborY="2272">
        <dgm:presLayoutVars>
          <dgm:bulletEnabled val="1"/>
        </dgm:presLayoutVars>
      </dgm:prSet>
      <dgm:spPr/>
    </dgm:pt>
    <dgm:pt modelId="{9ED074A6-890D-4B48-99C7-619DB45676F5}" type="pres">
      <dgm:prSet presAssocID="{D8473368-FAD5-4905-B5BB-76DB4289E7BE}" presName="bullet5e" presStyleLbl="node1" presStyleIdx="4" presStyleCnt="5" custLinFactX="119913" custLinFactNeighborX="200000" custLinFactNeighborY="-24183"/>
      <dgm:spPr/>
    </dgm:pt>
    <dgm:pt modelId="{DC4897C5-A619-41D7-95C2-03DA20B86F37}" type="pres">
      <dgm:prSet presAssocID="{D8473368-FAD5-4905-B5BB-76DB4289E7BE}" presName="textBox5e" presStyleLbl="revTx" presStyleIdx="4" presStyleCnt="5" custScaleX="129101" custScaleY="35771" custLinFactNeighborX="71342" custLinFactNeighborY="3889">
        <dgm:presLayoutVars>
          <dgm:bulletEnabled val="1"/>
        </dgm:presLayoutVars>
      </dgm:prSet>
      <dgm:spPr/>
    </dgm:pt>
  </dgm:ptLst>
  <dgm:cxnLst>
    <dgm:cxn modelId="{FB077B04-3BFB-44E9-8588-536E3EDA7455}" type="presOf" srcId="{6249F01C-AA7A-4772-A7C7-D58C2675210C}" destId="{241AC4A8-E92E-4B67-9289-FFFE85E3F931}" srcOrd="0" destOrd="0" presId="urn:microsoft.com/office/officeart/2005/8/layout/arrow2"/>
    <dgm:cxn modelId="{46710F41-F2A1-48DE-A734-221C75DEA4DA}" type="presOf" srcId="{984819E2-D1B9-4494-9CCD-CA37F7DA853C}" destId="{39CEA6B1-566D-40BC-9CED-FF13F33AD6F3}" srcOrd="0" destOrd="0" presId="urn:microsoft.com/office/officeart/2005/8/layout/arrow2"/>
    <dgm:cxn modelId="{ABC22751-788C-40A6-BBEB-89C9474F1259}" srcId="{C27D5B04-7BA9-4C18-A8D6-9B91933086AB}" destId="{6249F01C-AA7A-4772-A7C7-D58C2675210C}" srcOrd="1" destOrd="0" parTransId="{2D71F224-9ABE-4371-9089-DAFD724F43A1}" sibTransId="{68EFDFB1-356B-4B18-B980-F21CF2EE5017}"/>
    <dgm:cxn modelId="{EEF71959-3552-4B28-A5E6-5AC1E4521B08}" srcId="{C27D5B04-7BA9-4C18-A8D6-9B91933086AB}" destId="{D8473368-FAD5-4905-B5BB-76DB4289E7BE}" srcOrd="4" destOrd="0" parTransId="{CE196CA4-EEF0-4B8B-AA8E-E16240BA80F2}" sibTransId="{A107DA9D-966C-4427-B29D-33285F95D43F}"/>
    <dgm:cxn modelId="{E98F2F98-26F9-494F-813B-BD94E7E619CD}" srcId="{C27D5B04-7BA9-4C18-A8D6-9B91933086AB}" destId="{C802BBEB-AAEA-4422-A70A-A5EAF8AD7084}" srcOrd="2" destOrd="0" parTransId="{B369EC12-9EDB-4E6E-8DB1-BECB7765F924}" sibTransId="{3AF40438-7CF6-4022-9153-958E86AA925B}"/>
    <dgm:cxn modelId="{E2E83FA7-28CE-464D-BC32-2ED3CA29558A}" type="presOf" srcId="{579F7A23-36BA-4754-96F1-F0710A8D85BF}" destId="{E89CCDB2-9CAE-4A01-B970-691F8B0CF10D}" srcOrd="0" destOrd="0" presId="urn:microsoft.com/office/officeart/2005/8/layout/arrow2"/>
    <dgm:cxn modelId="{CA8C2CC4-A035-4DDF-A6D4-8365E0F53959}" type="presOf" srcId="{C802BBEB-AAEA-4422-A70A-A5EAF8AD7084}" destId="{7F9F0522-6A0F-4127-90ED-95B57B0919FE}" srcOrd="0" destOrd="0" presId="urn:microsoft.com/office/officeart/2005/8/layout/arrow2"/>
    <dgm:cxn modelId="{07B5D7F0-9852-432F-9A8E-5B6916D92970}" srcId="{C27D5B04-7BA9-4C18-A8D6-9B91933086AB}" destId="{984819E2-D1B9-4494-9CCD-CA37F7DA853C}" srcOrd="0" destOrd="0" parTransId="{252B28DF-6F42-4378-9DE2-3622239824B0}" sibTransId="{4A81BCB3-F8E7-44B4-9A90-012B32ACC0DE}"/>
    <dgm:cxn modelId="{7DE98CF4-01DF-4AD4-B92E-64953317812A}" type="presOf" srcId="{C27D5B04-7BA9-4C18-A8D6-9B91933086AB}" destId="{EF92A1CC-6303-4A15-80C0-C60DA13216B8}" srcOrd="0" destOrd="0" presId="urn:microsoft.com/office/officeart/2005/8/layout/arrow2"/>
    <dgm:cxn modelId="{94618CF6-D11C-42B7-95B2-AEE2EC7C3D62}" type="presOf" srcId="{D8473368-FAD5-4905-B5BB-76DB4289E7BE}" destId="{DC4897C5-A619-41D7-95C2-03DA20B86F37}" srcOrd="0" destOrd="0" presId="urn:microsoft.com/office/officeart/2005/8/layout/arrow2"/>
    <dgm:cxn modelId="{DEE17BFB-1BAE-434A-9040-C87B43892C64}" srcId="{C27D5B04-7BA9-4C18-A8D6-9B91933086AB}" destId="{579F7A23-36BA-4754-96F1-F0710A8D85BF}" srcOrd="3" destOrd="0" parTransId="{C18EB823-F27D-4D92-B7FF-7D00AA08865A}" sibTransId="{2E819224-117D-40FA-9A17-B1CF9EE2C38E}"/>
    <dgm:cxn modelId="{ACF6ADBE-3ADF-4FDB-A90A-75C00A954C4A}" type="presParOf" srcId="{EF92A1CC-6303-4A15-80C0-C60DA13216B8}" destId="{E60CE051-BC17-40B3-9B7B-AB204141247F}" srcOrd="0" destOrd="0" presId="urn:microsoft.com/office/officeart/2005/8/layout/arrow2"/>
    <dgm:cxn modelId="{E8E21AFA-D660-4AB3-A9E4-B182A79117F0}" type="presParOf" srcId="{EF92A1CC-6303-4A15-80C0-C60DA13216B8}" destId="{BA1C37A5-C373-428B-8C36-5BEB50F31080}" srcOrd="1" destOrd="0" presId="urn:microsoft.com/office/officeart/2005/8/layout/arrow2"/>
    <dgm:cxn modelId="{25B80C30-275D-4002-B792-99610B9198C1}" type="presParOf" srcId="{BA1C37A5-C373-428B-8C36-5BEB50F31080}" destId="{6A80F062-8799-4CC6-8885-1C211663511E}" srcOrd="0" destOrd="0" presId="urn:microsoft.com/office/officeart/2005/8/layout/arrow2"/>
    <dgm:cxn modelId="{1E3D472B-DE3C-4F45-A88E-9E64454E6273}" type="presParOf" srcId="{BA1C37A5-C373-428B-8C36-5BEB50F31080}" destId="{39CEA6B1-566D-40BC-9CED-FF13F33AD6F3}" srcOrd="1" destOrd="0" presId="urn:microsoft.com/office/officeart/2005/8/layout/arrow2"/>
    <dgm:cxn modelId="{210F3EBB-63DA-446B-9DD1-925B735FBCF6}" type="presParOf" srcId="{BA1C37A5-C373-428B-8C36-5BEB50F31080}" destId="{8C29BA14-17DD-4E16-8F28-DEDEA6209BD5}" srcOrd="2" destOrd="0" presId="urn:microsoft.com/office/officeart/2005/8/layout/arrow2"/>
    <dgm:cxn modelId="{D794FEDE-8531-4372-8219-263E94497717}" type="presParOf" srcId="{BA1C37A5-C373-428B-8C36-5BEB50F31080}" destId="{241AC4A8-E92E-4B67-9289-FFFE85E3F931}" srcOrd="3" destOrd="0" presId="urn:microsoft.com/office/officeart/2005/8/layout/arrow2"/>
    <dgm:cxn modelId="{264E4B8C-DF69-48A7-8C7B-1316F01DFE44}" type="presParOf" srcId="{BA1C37A5-C373-428B-8C36-5BEB50F31080}" destId="{423B7788-121C-44CC-AB55-D607372AD657}" srcOrd="4" destOrd="0" presId="urn:microsoft.com/office/officeart/2005/8/layout/arrow2"/>
    <dgm:cxn modelId="{52EA67E7-11CB-449E-BE13-848B85067057}" type="presParOf" srcId="{BA1C37A5-C373-428B-8C36-5BEB50F31080}" destId="{7F9F0522-6A0F-4127-90ED-95B57B0919FE}" srcOrd="5" destOrd="0" presId="urn:microsoft.com/office/officeart/2005/8/layout/arrow2"/>
    <dgm:cxn modelId="{143CEEDB-A74C-483B-9CA3-C410EB4E3FD7}" type="presParOf" srcId="{BA1C37A5-C373-428B-8C36-5BEB50F31080}" destId="{56AF3866-1BBB-49B4-BB14-82A154143715}" srcOrd="6" destOrd="0" presId="urn:microsoft.com/office/officeart/2005/8/layout/arrow2"/>
    <dgm:cxn modelId="{CC7CFF58-01AB-440C-84F7-8100A26438B8}" type="presParOf" srcId="{BA1C37A5-C373-428B-8C36-5BEB50F31080}" destId="{E89CCDB2-9CAE-4A01-B970-691F8B0CF10D}" srcOrd="7" destOrd="0" presId="urn:microsoft.com/office/officeart/2005/8/layout/arrow2"/>
    <dgm:cxn modelId="{DFC3DD63-35A5-4B63-8D3C-33110F0E4840}" type="presParOf" srcId="{BA1C37A5-C373-428B-8C36-5BEB50F31080}" destId="{9ED074A6-890D-4B48-99C7-619DB45676F5}" srcOrd="8" destOrd="0" presId="urn:microsoft.com/office/officeart/2005/8/layout/arrow2"/>
    <dgm:cxn modelId="{D8F2E9C5-E8AE-4671-815F-D73362CC4227}" type="presParOf" srcId="{BA1C37A5-C373-428B-8C36-5BEB50F31080}" destId="{DC4897C5-A619-41D7-95C2-03DA20B86F37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0CE051-BC17-40B3-9B7B-AB204141247F}">
      <dsp:nvSpPr>
        <dsp:cNvPr id="0" name=""/>
        <dsp:cNvSpPr/>
      </dsp:nvSpPr>
      <dsp:spPr>
        <a:xfrm>
          <a:off x="183181" y="74552"/>
          <a:ext cx="8144326" cy="3137663"/>
        </a:xfrm>
        <a:prstGeom prst="swooshArrow">
          <a:avLst>
            <a:gd name="adj1" fmla="val 25000"/>
            <a:gd name="adj2" fmla="val 25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80F062-8799-4CC6-8885-1C211663511E}">
      <dsp:nvSpPr>
        <dsp:cNvPr id="0" name=""/>
        <dsp:cNvSpPr/>
      </dsp:nvSpPr>
      <dsp:spPr>
        <a:xfrm>
          <a:off x="1164618" y="2286475"/>
          <a:ext cx="148215" cy="14821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9CEA6B1-566D-40BC-9CED-FF13F33AD6F3}">
      <dsp:nvSpPr>
        <dsp:cNvPr id="0" name=""/>
        <dsp:cNvSpPr/>
      </dsp:nvSpPr>
      <dsp:spPr>
        <a:xfrm>
          <a:off x="423969" y="3196837"/>
          <a:ext cx="1601926" cy="647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536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Design and development</a:t>
          </a:r>
        </a:p>
      </dsp:txBody>
      <dsp:txXfrm>
        <a:off x="423969" y="3196837"/>
        <a:ext cx="1601926" cy="647954"/>
      </dsp:txXfrm>
    </dsp:sp>
    <dsp:sp modelId="{8C29BA14-17DD-4E16-8F28-DEDEA6209BD5}">
      <dsp:nvSpPr>
        <dsp:cNvPr id="0" name=""/>
        <dsp:cNvSpPr/>
      </dsp:nvSpPr>
      <dsp:spPr>
        <a:xfrm>
          <a:off x="2802563" y="1524580"/>
          <a:ext cx="231989" cy="23198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41AC4A8-E92E-4B67-9289-FFFE85E3F931}">
      <dsp:nvSpPr>
        <dsp:cNvPr id="0" name=""/>
        <dsp:cNvSpPr/>
      </dsp:nvSpPr>
      <dsp:spPr>
        <a:xfrm>
          <a:off x="1978192" y="2730366"/>
          <a:ext cx="1910261" cy="7592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927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System </a:t>
          </a:r>
          <a:r>
            <a:rPr lang="pl-PL" sz="18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components</a:t>
          </a:r>
          <a:endParaRPr lang="pl-PL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8192" y="2730366"/>
        <a:ext cx="1910261" cy="759235"/>
      </dsp:txXfrm>
    </dsp:sp>
    <dsp:sp modelId="{423B7788-121C-44CC-AB55-D607372AD657}">
      <dsp:nvSpPr>
        <dsp:cNvPr id="0" name=""/>
        <dsp:cNvSpPr/>
      </dsp:nvSpPr>
      <dsp:spPr>
        <a:xfrm>
          <a:off x="4361255" y="1093207"/>
          <a:ext cx="309319" cy="30931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F9F0522-6A0F-4127-90ED-95B57B0919FE}">
      <dsp:nvSpPr>
        <dsp:cNvPr id="0" name=""/>
        <dsp:cNvSpPr/>
      </dsp:nvSpPr>
      <dsp:spPr>
        <a:xfrm>
          <a:off x="3846679" y="2600230"/>
          <a:ext cx="1314727" cy="521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902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System </a:t>
          </a:r>
          <a:r>
            <a:rPr lang="pl-PL" sz="18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integration</a:t>
          </a:r>
          <a:endParaRPr lang="pl-PL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846679" y="2600230"/>
        <a:ext cx="1314727" cy="521400"/>
      </dsp:txXfrm>
    </dsp:sp>
    <dsp:sp modelId="{56AF3866-1BBB-49B4-BB14-82A154143715}">
      <dsp:nvSpPr>
        <dsp:cNvPr id="0" name=""/>
        <dsp:cNvSpPr/>
      </dsp:nvSpPr>
      <dsp:spPr>
        <a:xfrm>
          <a:off x="5913839" y="796725"/>
          <a:ext cx="399538" cy="39953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89CCDB2-9CAE-4A01-B970-691F8B0CF10D}">
      <dsp:nvSpPr>
        <dsp:cNvPr id="0" name=""/>
        <dsp:cNvSpPr/>
      </dsp:nvSpPr>
      <dsp:spPr>
        <a:xfrm>
          <a:off x="5396547" y="2195632"/>
          <a:ext cx="1363804" cy="7984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707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RESHeat</a:t>
          </a:r>
          <a:r>
            <a:rPr lang="pl-PL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system </a:t>
          </a:r>
          <a:r>
            <a:rPr lang="pl-PL" sz="18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distribution</a:t>
          </a:r>
          <a:endParaRPr lang="pl-PL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96547" y="2195632"/>
        <a:ext cx="1363804" cy="798403"/>
      </dsp:txXfrm>
    </dsp:sp>
    <dsp:sp modelId="{9ED074A6-890D-4B48-99C7-619DB45676F5}">
      <dsp:nvSpPr>
        <dsp:cNvPr id="0" name=""/>
        <dsp:cNvSpPr/>
      </dsp:nvSpPr>
      <dsp:spPr>
        <a:xfrm>
          <a:off x="7513586" y="540798"/>
          <a:ext cx="509088" cy="50908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C4897C5-A619-41D7-95C2-03DA20B86F37}">
      <dsp:nvSpPr>
        <dsp:cNvPr id="0" name=""/>
        <dsp:cNvSpPr/>
      </dsp:nvSpPr>
      <dsp:spPr>
        <a:xfrm>
          <a:off x="6748584" y="1985713"/>
          <a:ext cx="1663895" cy="1060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756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End </a:t>
          </a:r>
          <a:r>
            <a:rPr lang="pl-PL" sz="18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Users</a:t>
          </a:r>
          <a:endParaRPr lang="pl-PL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748584" y="1985713"/>
        <a:ext cx="1663895" cy="10603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9D3D6-3C14-4AD5-8623-069F0622F9A6}" type="datetimeFigureOut">
              <a:rPr lang="pl-PL" smtClean="0"/>
              <a:t>28.03.2025</a:t>
            </a:fld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58D3D8-28F9-4EF2-836D-64CA4A416525}" type="slidenum">
              <a:rPr lang="pl-PL" smtClean="0"/>
              <a:t>‹#›</a:t>
            </a:fld>
            <a:endParaRPr lang="pl-PL"/>
          </a:p>
        </p:txBody>
      </p:sp>
      <p:sp>
        <p:nvSpPr>
          <p:cNvPr id="8" name="Symbol zastępczy obrazu slajdu 7">
            <a:extLst>
              <a:ext uri="{FF2B5EF4-FFF2-40B4-BE49-F238E27FC236}">
                <a16:creationId xmlns:a16="http://schemas.microsoft.com/office/drawing/2014/main" id="{E4FC7BD1-D3B3-470F-A322-737431CB01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9" name="Symbol zastępczy nagłówka 8">
            <a:extLst>
              <a:ext uri="{FF2B5EF4-FFF2-40B4-BE49-F238E27FC236}">
                <a16:creationId xmlns:a16="http://schemas.microsoft.com/office/drawing/2014/main" id="{A451E5E4-CCFA-4F85-8E78-687044EF02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9918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58D3D8-28F9-4EF2-836D-64CA4A416525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128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2E8E4-01D9-1632-CE53-2D5659D1C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6D3D123-9AF0-A5AE-1C40-06F1CB0E5C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D4FD846E-E794-6931-2D6C-42FD6FF286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74A9593-385F-15FA-ED6A-F3A97F5D6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58D3D8-28F9-4EF2-836D-64CA4A416525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4070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76D8C-F706-725B-BC57-5CA802992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089B2CA2-927B-3D87-C1C1-7BA1AA3D4F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7404F07-3775-60F4-D009-F20B2A7160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D1B1302-DA5E-FCD2-6867-A6F5009B82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58D3D8-28F9-4EF2-836D-64CA4A416525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6775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C0511-9B75-43BF-B4DC-4990A2936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E794FFD-F609-66BE-E938-822F717418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FDD76845-32A4-E4FA-41A7-2A2CE631BC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A135AAC-AF07-79E8-91C7-E6E2CD9232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58D3D8-28F9-4EF2-836D-64CA4A416525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2702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5DCDF-32CA-0936-81EA-A75A38AC2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20F889F-5662-A1D7-80F7-F9ECF1D3F1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331ECB9-3FC8-D70D-F1EE-F9E374330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BE82CC5-7881-1134-8785-4133A72E33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58D3D8-28F9-4EF2-836D-64CA4A416525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4834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F1766-C7E0-13D4-B5B1-DA40B8CFD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C1D8025C-3989-9D68-D5C2-428FD061EB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43BDAD04-6F0A-DC97-1FC0-F007C7047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1CF3763-D00F-F930-856E-9133CD79C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58D3D8-28F9-4EF2-836D-64CA4A416525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8396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3CF77-33A7-99C9-4BE9-5D3DA38FC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F541419-0C34-73CC-AF17-3048173291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40822A2D-7473-99A7-8434-1EA8559F20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63BD4F6-7E48-D9A4-BD6C-6A02221CC8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58D3D8-28F9-4EF2-836D-64CA4A416525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5864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0BE72-AC8F-85F5-D716-3DF258A59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B8D1A3D-1D18-82D1-E6AC-154725283E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DC7CF81-6BF6-D203-2366-B6F6FF5FCF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84A420A-00C9-3672-4207-06A3D4288F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58D3D8-28F9-4EF2-836D-64CA4A416525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5829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9E1D8-F0EC-C2B5-7DA1-75E0EB852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4E12B50-F3A2-8098-BCC0-DB2973AF0A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9B065D07-D7A6-45BE-6C26-71E2DC7465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741BCA8-83CD-58C2-258F-D725E37DF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58D3D8-28F9-4EF2-836D-64CA4A416525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7678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3EAF1-B682-7313-5A76-8742CA192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FB5BE1A-C65C-6627-D441-EA9CCDA8D2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3E1453AE-0C05-012F-0600-EB23ECFBF7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483E2B9-EA8B-1A8B-C461-095CD0F67F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58D3D8-28F9-4EF2-836D-64CA4A416525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3836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02CEB-98D0-C72C-A4A2-660C5EDDB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67891871-44EE-77F4-670A-E62075CD53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AB8390A-98CE-FCB7-0040-C1EB732627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2B919B9-3ECE-0A78-57BA-161737DFC8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58D3D8-28F9-4EF2-836D-64CA4A416525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281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a 9">
            <a:extLst>
              <a:ext uri="{FF2B5EF4-FFF2-40B4-BE49-F238E27FC236}">
                <a16:creationId xmlns:a16="http://schemas.microsoft.com/office/drawing/2014/main" id="{5E832423-9CDF-4CA8-A899-78751C8A3A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6467" y="350512"/>
            <a:ext cx="2480061" cy="711670"/>
          </a:xfrm>
          <a:prstGeom prst="rect">
            <a:avLst/>
          </a:prstGeom>
        </p:spPr>
      </p:pic>
      <p:sp>
        <p:nvSpPr>
          <p:cNvPr id="6" name="Podtytuł 2">
            <a:extLst>
              <a:ext uri="{FF2B5EF4-FFF2-40B4-BE49-F238E27FC236}">
                <a16:creationId xmlns:a16="http://schemas.microsoft.com/office/drawing/2014/main" id="{AE1B1751-431E-4B4D-81DC-B79ADBC0FF76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451860" y="4680340"/>
            <a:ext cx="3844834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rgbClr val="133370"/>
                </a:solidFill>
                <a:latin typeface="Arial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072F7F2C-7539-48B6-8ADA-864D3C2898C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54649" y="6492875"/>
            <a:ext cx="3371491" cy="365125"/>
          </a:xfrm>
          <a:prstGeom prst="rect">
            <a:avLst/>
          </a:prstGeom>
        </p:spPr>
        <p:txBody>
          <a:bodyPr/>
          <a:lstStyle>
            <a:lvl1pPr>
              <a:defRPr lang="pl-PL" sz="1200" kern="1200" dirty="0">
                <a:solidFill>
                  <a:srgbClr val="133370"/>
                </a:solidFill>
                <a:latin typeface="Arial 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  <p:sp>
        <p:nvSpPr>
          <p:cNvPr id="12" name="Symbol zastępczy numeru slajdu 6">
            <a:extLst>
              <a:ext uri="{FF2B5EF4-FFF2-40B4-BE49-F238E27FC236}">
                <a16:creationId xmlns:a16="http://schemas.microsoft.com/office/drawing/2014/main" id="{BF50210D-0DBE-4B36-8D5C-969DD84B065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6918797" y="6492875"/>
            <a:ext cx="1049546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63475"/>
                </a:solidFill>
                <a:latin typeface="Arial "/>
              </a:defRPr>
            </a:lvl1pPr>
          </a:lstStyle>
          <a:p>
            <a:fld id="{9FBC0FE5-0ECF-4584-9118-C95DEDE90508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13" name="Symbol zastępczy daty 4">
            <a:extLst>
              <a:ext uri="{FF2B5EF4-FFF2-40B4-BE49-F238E27FC236}">
                <a16:creationId xmlns:a16="http://schemas.microsoft.com/office/drawing/2014/main" id="{3A27B9AE-BCE5-46E6-B421-9C2BEA256BA1}"/>
              </a:ext>
            </a:extLst>
          </p:cNvPr>
          <p:cNvSpPr txBox="1">
            <a:spLocks/>
          </p:cNvSpPr>
          <p:nvPr userDrawn="1"/>
        </p:nvSpPr>
        <p:spPr>
          <a:xfrm>
            <a:off x="515121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rgbClr val="133370"/>
                </a:solidFill>
                <a:latin typeface="Arial 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ACB44EB-1CDF-4F62-A8D5-38531DF14ADF}" type="datetimeFigureOut">
              <a:rPr lang="pl-PL" smtClean="0"/>
              <a:pPr/>
              <a:t>28.03.2025</a:t>
            </a:fld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CB9023C-FE16-4E1B-8456-75E29ADBAB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686" y="0"/>
            <a:ext cx="3655314" cy="685800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C66D4FAF-6022-46EF-A67E-CD15A02BD89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315" y="281285"/>
            <a:ext cx="1020793" cy="80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257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a 9">
            <a:extLst>
              <a:ext uri="{FF2B5EF4-FFF2-40B4-BE49-F238E27FC236}">
                <a16:creationId xmlns:a16="http://schemas.microsoft.com/office/drawing/2014/main" id="{F955E53F-7102-4989-8C4F-FFEEFF868A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316" y="350511"/>
            <a:ext cx="1500864" cy="430683"/>
          </a:xfrm>
          <a:prstGeom prst="rect">
            <a:avLst/>
          </a:prstGeom>
        </p:spPr>
      </p:pic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DFBD2AC-28B4-4871-8711-88D1DFCF9C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70316" y="6149671"/>
            <a:ext cx="2743200" cy="365125"/>
          </a:xfrm>
        </p:spPr>
        <p:txBody>
          <a:bodyPr/>
          <a:lstStyle/>
          <a:p>
            <a:fld id="{F8AAEBC5-1952-4CD9-8A72-692CA0856836}" type="datetimeFigureOut">
              <a:rPr lang="pl-PL" smtClean="0"/>
              <a:t>28.03.2025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8163278-834F-4710-B4A6-3E039B174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0973" y="6149671"/>
            <a:ext cx="4114800" cy="36512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8D27F2-E510-465F-AEB0-0C0DD7098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23230" y="6149671"/>
            <a:ext cx="2743200" cy="365125"/>
          </a:xfrm>
        </p:spPr>
        <p:txBody>
          <a:bodyPr/>
          <a:lstStyle/>
          <a:p>
            <a:fld id="{469C2707-3B25-43D8-BE81-2839AC78E5AC}" type="slidenum">
              <a:rPr lang="pl-PL" smtClean="0"/>
              <a:t>‹#›</a:t>
            </a:fld>
            <a:endParaRPr lang="pl-PL"/>
          </a:p>
        </p:txBody>
      </p:sp>
      <p:sp>
        <p:nvSpPr>
          <p:cNvPr id="15" name="Symbol zastępczy zawartości 14">
            <a:extLst>
              <a:ext uri="{FF2B5EF4-FFF2-40B4-BE49-F238E27FC236}">
                <a16:creationId xmlns:a16="http://schemas.microsoft.com/office/drawing/2014/main" id="{7023001A-F6B7-4CF5-9340-5FCCF47346D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874589" y="1863724"/>
            <a:ext cx="5891841" cy="4079875"/>
          </a:xfrm>
        </p:spPr>
        <p:txBody>
          <a:bodyPr/>
          <a:lstStyle>
            <a:lvl4pPr marL="1371600" indent="0">
              <a:buNone/>
              <a:defRPr/>
            </a:lvl4pPr>
          </a:lstStyle>
          <a:p>
            <a:pPr lvl="3"/>
            <a:r>
              <a:rPr lang="pl-PL" dirty="0"/>
              <a:t>foto</a:t>
            </a:r>
          </a:p>
        </p:txBody>
      </p:sp>
      <p:sp>
        <p:nvSpPr>
          <p:cNvPr id="23" name="Symbol zastępczy zawartości 22">
            <a:extLst>
              <a:ext uri="{FF2B5EF4-FFF2-40B4-BE49-F238E27FC236}">
                <a16:creationId xmlns:a16="http://schemas.microsoft.com/office/drawing/2014/main" id="{1E0FAB16-09D5-4021-A2A6-EA285B804FA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170316" y="3544888"/>
            <a:ext cx="3763993" cy="2398712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400">
                <a:solidFill>
                  <a:srgbClr val="063475"/>
                </a:solidFill>
              </a:defRPr>
            </a:lvl1pPr>
            <a:lvl2pPr marL="457200" indent="0" algn="l">
              <a:buFontTx/>
              <a:buNone/>
              <a:defRPr sz="1400">
                <a:solidFill>
                  <a:srgbClr val="063475"/>
                </a:solidFill>
              </a:defRPr>
            </a:lvl2pPr>
            <a:lvl3pPr marL="914400" indent="0" algn="l">
              <a:buFontTx/>
              <a:buNone/>
              <a:defRPr sz="1400">
                <a:solidFill>
                  <a:srgbClr val="063475"/>
                </a:solidFill>
              </a:defRPr>
            </a:lvl3pPr>
            <a:lvl4pPr marL="1371600" indent="0" algn="l">
              <a:buFontTx/>
              <a:buNone/>
              <a:defRPr sz="1400">
                <a:solidFill>
                  <a:srgbClr val="063475"/>
                </a:solidFill>
              </a:defRPr>
            </a:lvl4pPr>
            <a:lvl5pPr marL="1828800" indent="0" algn="l">
              <a:buFontTx/>
              <a:buNone/>
              <a:defRPr sz="1400">
                <a:solidFill>
                  <a:srgbClr val="063475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37772130-A569-4876-9E56-858ABED9B0C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87"/>
            <a:ext cx="825246" cy="6858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BBD59BD-E37B-4E84-9ECE-82C51A2F98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45" y="276045"/>
            <a:ext cx="636744" cy="5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898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DFBD2AC-28B4-4871-8711-88D1DFCF9C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70316" y="6149671"/>
            <a:ext cx="2743200" cy="365125"/>
          </a:xfrm>
        </p:spPr>
        <p:txBody>
          <a:bodyPr/>
          <a:lstStyle/>
          <a:p>
            <a:fld id="{F8AAEBC5-1952-4CD9-8A72-692CA0856836}" type="datetimeFigureOut">
              <a:rPr lang="pl-PL" smtClean="0"/>
              <a:t>28.03.2025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8163278-834F-4710-B4A6-3E039B174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0973" y="6149671"/>
            <a:ext cx="4114800" cy="36512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8D27F2-E510-465F-AEB0-0C0DD7098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23230" y="6149671"/>
            <a:ext cx="2743200" cy="365125"/>
          </a:xfrm>
        </p:spPr>
        <p:txBody>
          <a:bodyPr/>
          <a:lstStyle/>
          <a:p>
            <a:fld id="{469C2707-3B25-43D8-BE81-2839AC78E5AC}" type="slidenum">
              <a:rPr lang="pl-PL" smtClean="0"/>
              <a:t>‹#›</a:t>
            </a:fld>
            <a:endParaRPr lang="pl-PL"/>
          </a:p>
        </p:txBody>
      </p:sp>
      <p:sp>
        <p:nvSpPr>
          <p:cNvPr id="15" name="Symbol zastępczy zawartości 14">
            <a:extLst>
              <a:ext uri="{FF2B5EF4-FFF2-40B4-BE49-F238E27FC236}">
                <a16:creationId xmlns:a16="http://schemas.microsoft.com/office/drawing/2014/main" id="{7023001A-F6B7-4CF5-9340-5FCCF47346D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70316" y="1863725"/>
            <a:ext cx="8284236" cy="3863228"/>
          </a:xfrm>
        </p:spPr>
        <p:txBody>
          <a:bodyPr/>
          <a:lstStyle>
            <a:lvl4pPr marL="1371600" indent="0">
              <a:buNone/>
              <a:defRPr/>
            </a:lvl4pPr>
          </a:lstStyle>
          <a:p>
            <a:pPr lvl="3"/>
            <a:r>
              <a:rPr lang="pl-PL" dirty="0"/>
              <a:t>foto</a:t>
            </a:r>
          </a:p>
        </p:txBody>
      </p:sp>
      <p:sp>
        <p:nvSpPr>
          <p:cNvPr id="23" name="Symbol zastępczy zawartości 22">
            <a:extLst>
              <a:ext uri="{FF2B5EF4-FFF2-40B4-BE49-F238E27FC236}">
                <a16:creationId xmlns:a16="http://schemas.microsoft.com/office/drawing/2014/main" id="{1E0FAB16-09D5-4021-A2A6-EA285B804FA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632830" y="1847459"/>
            <a:ext cx="1685028" cy="3863228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400">
                <a:solidFill>
                  <a:srgbClr val="063475"/>
                </a:solidFill>
              </a:defRPr>
            </a:lvl1pPr>
            <a:lvl2pPr marL="457200" indent="0" algn="l">
              <a:buFontTx/>
              <a:buNone/>
              <a:defRPr sz="1400">
                <a:solidFill>
                  <a:srgbClr val="063475"/>
                </a:solidFill>
              </a:defRPr>
            </a:lvl2pPr>
            <a:lvl3pPr marL="914400" indent="0" algn="l">
              <a:buFontTx/>
              <a:buNone/>
              <a:defRPr sz="1400">
                <a:solidFill>
                  <a:srgbClr val="063475"/>
                </a:solidFill>
              </a:defRPr>
            </a:lvl3pPr>
            <a:lvl4pPr marL="1371600" indent="0" algn="l">
              <a:buFontTx/>
              <a:buNone/>
              <a:defRPr sz="1400">
                <a:solidFill>
                  <a:srgbClr val="063475"/>
                </a:solidFill>
              </a:defRPr>
            </a:lvl4pPr>
            <a:lvl5pPr marL="1828800" indent="0" algn="l">
              <a:buFontTx/>
              <a:buNone/>
              <a:defRPr sz="1400">
                <a:solidFill>
                  <a:srgbClr val="063475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endParaRPr lang="pl-PL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37772130-A569-4876-9E56-858ABED9B0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87"/>
            <a:ext cx="825246" cy="6858000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23F6C569-A401-4211-AA14-7013C5D605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316" y="350511"/>
            <a:ext cx="1500864" cy="430683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F8BA45D-526F-476A-ADB5-F59DA55A78B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45" y="276045"/>
            <a:ext cx="636744" cy="5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662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DFBD2AC-28B4-4871-8711-88D1DFCF9C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70316" y="6149671"/>
            <a:ext cx="2743200" cy="365125"/>
          </a:xfrm>
        </p:spPr>
        <p:txBody>
          <a:bodyPr/>
          <a:lstStyle/>
          <a:p>
            <a:fld id="{F8AAEBC5-1952-4CD9-8A72-692CA0856836}" type="datetimeFigureOut">
              <a:rPr lang="pl-PL" smtClean="0"/>
              <a:t>28.03.2025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8163278-834F-4710-B4A6-3E039B174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0973" y="6149671"/>
            <a:ext cx="4114800" cy="36512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8D27F2-E510-465F-AEB0-0C0DD7098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23230" y="6149671"/>
            <a:ext cx="2743200" cy="365125"/>
          </a:xfrm>
        </p:spPr>
        <p:txBody>
          <a:bodyPr/>
          <a:lstStyle/>
          <a:p>
            <a:fld id="{469C2707-3B25-43D8-BE81-2839AC78E5AC}" type="slidenum">
              <a:rPr lang="pl-PL" smtClean="0"/>
              <a:t>‹#›</a:t>
            </a:fld>
            <a:endParaRPr lang="pl-PL"/>
          </a:p>
        </p:txBody>
      </p:sp>
      <p:sp>
        <p:nvSpPr>
          <p:cNvPr id="15" name="Symbol zastępczy zawartości 14">
            <a:extLst>
              <a:ext uri="{FF2B5EF4-FFF2-40B4-BE49-F238E27FC236}">
                <a16:creationId xmlns:a16="http://schemas.microsoft.com/office/drawing/2014/main" id="{7023001A-F6B7-4CF5-9340-5FCCF47346D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01741" y="1863725"/>
            <a:ext cx="2452778" cy="1862886"/>
          </a:xfrm>
        </p:spPr>
        <p:txBody>
          <a:bodyPr/>
          <a:lstStyle>
            <a:lvl4pPr marL="1371600" indent="0">
              <a:buNone/>
              <a:defRPr/>
            </a:lvl4pPr>
          </a:lstStyle>
          <a:p>
            <a:pPr lvl="3"/>
            <a:r>
              <a:rPr lang="pl-PL" dirty="0"/>
              <a:t>foto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37772130-A569-4876-9E56-858ABED9B0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87"/>
            <a:ext cx="825246" cy="6858000"/>
          </a:xfrm>
          <a:prstGeom prst="rect">
            <a:avLst/>
          </a:prstGeom>
        </p:spPr>
      </p:pic>
      <p:sp>
        <p:nvSpPr>
          <p:cNvPr id="11" name="Symbol zastępczy zawartości 14">
            <a:extLst>
              <a:ext uri="{FF2B5EF4-FFF2-40B4-BE49-F238E27FC236}">
                <a16:creationId xmlns:a16="http://schemas.microsoft.com/office/drawing/2014/main" id="{7585EEB0-169C-4D3F-A971-D2BAF0125D2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905711" y="1863725"/>
            <a:ext cx="2452778" cy="1862886"/>
          </a:xfrm>
        </p:spPr>
        <p:txBody>
          <a:bodyPr/>
          <a:lstStyle>
            <a:lvl4pPr marL="1371600" indent="0">
              <a:buNone/>
              <a:defRPr/>
            </a:lvl4pPr>
          </a:lstStyle>
          <a:p>
            <a:pPr lvl="3"/>
            <a:r>
              <a:rPr lang="pl-PL" dirty="0"/>
              <a:t>foto</a:t>
            </a:r>
          </a:p>
        </p:txBody>
      </p:sp>
      <p:sp>
        <p:nvSpPr>
          <p:cNvPr id="13" name="Symbol zastępczy zawartości 14">
            <a:extLst>
              <a:ext uri="{FF2B5EF4-FFF2-40B4-BE49-F238E27FC236}">
                <a16:creationId xmlns:a16="http://schemas.microsoft.com/office/drawing/2014/main" id="{F2BAF134-9CA4-42C9-B163-D8F3F5E7B81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313652" y="4031411"/>
            <a:ext cx="2452778" cy="1862886"/>
          </a:xfrm>
        </p:spPr>
        <p:txBody>
          <a:bodyPr/>
          <a:lstStyle>
            <a:lvl4pPr marL="1371600" indent="0">
              <a:buNone/>
              <a:defRPr/>
            </a:lvl4pPr>
          </a:lstStyle>
          <a:p>
            <a:pPr lvl="3"/>
            <a:r>
              <a:rPr lang="pl-PL" dirty="0"/>
              <a:t>foto</a:t>
            </a:r>
          </a:p>
        </p:txBody>
      </p:sp>
      <p:sp>
        <p:nvSpPr>
          <p:cNvPr id="14" name="Symbol zastępczy zawartości 14">
            <a:extLst>
              <a:ext uri="{FF2B5EF4-FFF2-40B4-BE49-F238E27FC236}">
                <a16:creationId xmlns:a16="http://schemas.microsoft.com/office/drawing/2014/main" id="{720E00FE-BBBE-4EA2-B449-8ADCBF447AF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09681" y="4031411"/>
            <a:ext cx="2452778" cy="1862886"/>
          </a:xfrm>
        </p:spPr>
        <p:txBody>
          <a:bodyPr/>
          <a:lstStyle>
            <a:lvl4pPr marL="1371600" indent="0">
              <a:buNone/>
              <a:defRPr/>
            </a:lvl4pPr>
          </a:lstStyle>
          <a:p>
            <a:pPr lvl="3"/>
            <a:r>
              <a:rPr lang="pl-PL" dirty="0"/>
              <a:t>foto</a:t>
            </a:r>
          </a:p>
        </p:txBody>
      </p:sp>
      <p:sp>
        <p:nvSpPr>
          <p:cNvPr id="16" name="Symbol zastępczy zawartości 14">
            <a:extLst>
              <a:ext uri="{FF2B5EF4-FFF2-40B4-BE49-F238E27FC236}">
                <a16:creationId xmlns:a16="http://schemas.microsoft.com/office/drawing/2014/main" id="{B5489833-E621-4F53-A05E-102AD680EA0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905711" y="4031411"/>
            <a:ext cx="2452778" cy="1862886"/>
          </a:xfrm>
        </p:spPr>
        <p:txBody>
          <a:bodyPr/>
          <a:lstStyle>
            <a:lvl4pPr marL="1371600" indent="0">
              <a:buNone/>
              <a:defRPr/>
            </a:lvl4pPr>
          </a:lstStyle>
          <a:p>
            <a:pPr lvl="3"/>
            <a:r>
              <a:rPr lang="pl-PL" dirty="0"/>
              <a:t>foto</a:t>
            </a:r>
          </a:p>
        </p:txBody>
      </p:sp>
      <p:sp>
        <p:nvSpPr>
          <p:cNvPr id="17" name="Symbol zastępczy zawartości 14">
            <a:extLst>
              <a:ext uri="{FF2B5EF4-FFF2-40B4-BE49-F238E27FC236}">
                <a16:creationId xmlns:a16="http://schemas.microsoft.com/office/drawing/2014/main" id="{BBA1B17D-851D-495C-BFA9-52B022651FA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201741" y="4031411"/>
            <a:ext cx="2452778" cy="1862886"/>
          </a:xfrm>
        </p:spPr>
        <p:txBody>
          <a:bodyPr/>
          <a:lstStyle>
            <a:lvl4pPr marL="1371600" indent="0">
              <a:buNone/>
              <a:defRPr/>
            </a:lvl4pPr>
          </a:lstStyle>
          <a:p>
            <a:pPr lvl="3"/>
            <a:r>
              <a:rPr lang="pl-PL" dirty="0"/>
              <a:t>foto</a:t>
            </a:r>
          </a:p>
        </p:txBody>
      </p:sp>
      <p:sp>
        <p:nvSpPr>
          <p:cNvPr id="18" name="Symbol zastępczy zawartości 14">
            <a:extLst>
              <a:ext uri="{FF2B5EF4-FFF2-40B4-BE49-F238E27FC236}">
                <a16:creationId xmlns:a16="http://schemas.microsoft.com/office/drawing/2014/main" id="{E0A507B1-D56A-4402-AD97-9330857209FF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313652" y="1863725"/>
            <a:ext cx="2452778" cy="1862886"/>
          </a:xfrm>
        </p:spPr>
        <p:txBody>
          <a:bodyPr/>
          <a:lstStyle>
            <a:lvl4pPr marL="1371600" indent="0">
              <a:buNone/>
              <a:defRPr/>
            </a:lvl4pPr>
          </a:lstStyle>
          <a:p>
            <a:pPr lvl="3"/>
            <a:r>
              <a:rPr lang="pl-PL" dirty="0"/>
              <a:t>foto</a:t>
            </a:r>
          </a:p>
        </p:txBody>
      </p:sp>
      <p:sp>
        <p:nvSpPr>
          <p:cNvPr id="19" name="Symbol zastępczy zawartości 14">
            <a:extLst>
              <a:ext uri="{FF2B5EF4-FFF2-40B4-BE49-F238E27FC236}">
                <a16:creationId xmlns:a16="http://schemas.microsoft.com/office/drawing/2014/main" id="{5F5CADE3-D46E-41B6-BBC2-B9121DE1DF55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609681" y="1863725"/>
            <a:ext cx="2452778" cy="1862886"/>
          </a:xfrm>
        </p:spPr>
        <p:txBody>
          <a:bodyPr/>
          <a:lstStyle>
            <a:lvl4pPr marL="1371600" indent="0">
              <a:buNone/>
              <a:defRPr/>
            </a:lvl4pPr>
          </a:lstStyle>
          <a:p>
            <a:pPr lvl="3"/>
            <a:r>
              <a:rPr lang="pl-PL" dirty="0"/>
              <a:t>foto</a:t>
            </a:r>
          </a:p>
        </p:txBody>
      </p:sp>
      <p:pic>
        <p:nvPicPr>
          <p:cNvPr id="20" name="Grafika 19">
            <a:extLst>
              <a:ext uri="{FF2B5EF4-FFF2-40B4-BE49-F238E27FC236}">
                <a16:creationId xmlns:a16="http://schemas.microsoft.com/office/drawing/2014/main" id="{61C09F9F-DA5E-4A7C-99C0-4E7717B913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316" y="350511"/>
            <a:ext cx="1500864" cy="430683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525C4465-2D75-48D5-BF90-C945F5077B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45" y="276045"/>
            <a:ext cx="636744" cy="5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877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D2ADEBE7-CF10-43AE-ABF3-042E276FA1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877" y="3429000"/>
            <a:ext cx="3582247" cy="2841916"/>
          </a:xfrm>
          <a:prstGeom prst="rect">
            <a:avLst/>
          </a:prstGeom>
        </p:spPr>
      </p:pic>
      <p:pic>
        <p:nvPicPr>
          <p:cNvPr id="12" name="Grafika 11">
            <a:extLst>
              <a:ext uri="{FF2B5EF4-FFF2-40B4-BE49-F238E27FC236}">
                <a16:creationId xmlns:a16="http://schemas.microsoft.com/office/drawing/2014/main" id="{E64D7D14-DAEE-4076-864D-C2855A5B8E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0963" y="959958"/>
            <a:ext cx="441007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5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67507E2-2B1D-F39E-6D0D-020F0167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A26FA4D-DAF2-74BD-2518-11A2CAD70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0822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EB3ACB1-B156-4E8A-B997-69F8A88D1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AECA37C-0252-4727-85E7-89FE6D2C4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FD200E2-CE8D-4BEB-99F3-8C011C7A2E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AEBC5-1952-4CD9-8A72-692CA0856836}" type="datetimeFigureOut">
              <a:rPr lang="pl-PL" smtClean="0"/>
              <a:t>28.03.2025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D49CD21-2D41-4B0D-8595-3773E4D434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F7CB674-EDE8-47E5-901C-9517230954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C2707-3B25-43D8-BE81-2839AC78E5A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759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E0B9E51-4D6E-4806-B659-A6A712173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BBB6EE3-B86C-487C-BDC6-FB2901929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CC98F4F-D2A6-493A-8788-8A43EA2AF5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05401-2880-41BA-9D82-8AA95E465AF5}" type="datetimeFigureOut">
              <a:rPr lang="pl-PL" smtClean="0"/>
              <a:t>28.03.2025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4EBE1FD-772D-46B8-831E-2B642B097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E8F8BD8-1EE9-49A2-B94D-F751AB867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F15BF-E45B-4083-A272-CE080556A00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3554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18" Type="http://schemas.openxmlformats.org/officeDocument/2006/relationships/image" Target="../media/image20.png"/><Relationship Id="rId3" Type="http://schemas.openxmlformats.org/officeDocument/2006/relationships/diagramData" Target="../diagrams/data1.xml"/><Relationship Id="rId21" Type="http://schemas.openxmlformats.org/officeDocument/2006/relationships/image" Target="../media/image23.jpeg"/><Relationship Id="rId7" Type="http://schemas.microsoft.com/office/2007/relationships/diagramDrawing" Target="../diagrams/drawing1.xml"/><Relationship Id="rId12" Type="http://schemas.openxmlformats.org/officeDocument/2006/relationships/image" Target="../media/image14.png"/><Relationship Id="rId17" Type="http://schemas.openxmlformats.org/officeDocument/2006/relationships/image" Target="../media/image19.svg"/><Relationship Id="rId25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3.svg"/><Relationship Id="rId24" Type="http://schemas.openxmlformats.org/officeDocument/2006/relationships/image" Target="../media/image26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7.svg"/><Relationship Id="rId23" Type="http://schemas.openxmlformats.org/officeDocument/2006/relationships/image" Target="../media/image25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1.sv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hyperlink" Target="https://resheat.eu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5" Type="http://schemas.openxmlformats.org/officeDocument/2006/relationships/hyperlink" Target="https://ke.pk.edu.pl/" TargetMode="External"/><Relationship Id="rId4" Type="http://schemas.openxmlformats.org/officeDocument/2006/relationships/image" Target="../media/image63.sv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dtytuł 6">
            <a:extLst>
              <a:ext uri="{FF2B5EF4-FFF2-40B4-BE49-F238E27FC236}">
                <a16:creationId xmlns:a16="http://schemas.microsoft.com/office/drawing/2014/main" id="{07FAA736-05DA-4FC4-8B35-1AD666799E40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51859" y="4680340"/>
            <a:ext cx="4672076" cy="1655762"/>
          </a:xfrm>
        </p:spPr>
        <p:txBody>
          <a:bodyPr/>
          <a:lstStyle/>
          <a:p>
            <a:r>
              <a:rPr lang="pl-PL" dirty="0">
                <a:solidFill>
                  <a:srgbClr val="133370"/>
                </a:solidFill>
              </a:rPr>
              <a:t>prof. dr hab. inż. Paweł Ocłoń </a:t>
            </a: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5793D1C8-5C88-4360-8D6B-A0DD2009CD49}"/>
              </a:ext>
            </a:extLst>
          </p:cNvPr>
          <p:cNvSpPr txBox="1">
            <a:spLocks/>
          </p:cNvSpPr>
          <p:nvPr/>
        </p:nvSpPr>
        <p:spPr>
          <a:xfrm>
            <a:off x="451860" y="1913432"/>
            <a:ext cx="5420264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896938" algn="l"/>
              </a:tabLst>
              <a:defRPr sz="6000" b="1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rgbClr val="133370"/>
                </a:solidFill>
              </a:rPr>
              <a:t>A </a:t>
            </a:r>
            <a:r>
              <a:rPr lang="pl-PL" dirty="0" err="1">
                <a:solidFill>
                  <a:srgbClr val="133370"/>
                </a:solidFill>
              </a:rPr>
              <a:t>Novel</a:t>
            </a:r>
            <a:r>
              <a:rPr lang="pl-PL" dirty="0">
                <a:solidFill>
                  <a:srgbClr val="133370"/>
                </a:solidFill>
              </a:rPr>
              <a:t> </a:t>
            </a:r>
            <a:r>
              <a:rPr lang="en-US" dirty="0">
                <a:solidFill>
                  <a:srgbClr val="133370"/>
                </a:solidFill>
              </a:rPr>
              <a:t>Renewable Energy System for Residential Building Heating and Electricity Production </a:t>
            </a:r>
            <a:br>
              <a:rPr lang="en-US" dirty="0">
                <a:solidFill>
                  <a:srgbClr val="133370"/>
                </a:solidFill>
              </a:rPr>
            </a:br>
            <a:br>
              <a:rPr lang="en-US" dirty="0">
                <a:solidFill>
                  <a:srgbClr val="133370"/>
                </a:solidFill>
              </a:rPr>
            </a:br>
            <a:endParaRPr lang="pl-PL" dirty="0">
              <a:solidFill>
                <a:srgbClr val="0634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409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A1F05FD9-BB1E-6E06-3582-4886F6D85A39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1089149" y="3129777"/>
            <a:ext cx="4199688" cy="2080925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3629B469-00CC-4FE9-B4A1-B146E5CCC0DC}"/>
              </a:ext>
            </a:extLst>
          </p:cNvPr>
          <p:cNvSpPr txBox="1">
            <a:spLocks/>
          </p:cNvSpPr>
          <p:nvPr/>
        </p:nvSpPr>
        <p:spPr>
          <a:xfrm>
            <a:off x="1048631" y="1521774"/>
            <a:ext cx="4240206" cy="14641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896938" algn="l"/>
              </a:tabLst>
              <a:defRPr sz="6000" b="1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l-PL" sz="4400" dirty="0" err="1">
                <a:solidFill>
                  <a:srgbClr val="063475"/>
                </a:solidFill>
              </a:rPr>
              <a:t>Funding</a:t>
            </a:r>
            <a:r>
              <a:rPr lang="pl-PL" sz="4400" dirty="0">
                <a:solidFill>
                  <a:srgbClr val="063475"/>
                </a:solidFill>
              </a:rPr>
              <a:t> and </a:t>
            </a:r>
            <a:r>
              <a:rPr lang="pl-PL" sz="4400" dirty="0" err="1">
                <a:solidFill>
                  <a:srgbClr val="063475"/>
                </a:solidFill>
              </a:rPr>
              <a:t>Acknowledgements</a:t>
            </a:r>
            <a:endParaRPr lang="pl-PL" sz="4400" dirty="0">
              <a:solidFill>
                <a:srgbClr val="063475"/>
              </a:solidFill>
            </a:endParaRPr>
          </a:p>
        </p:txBody>
      </p:sp>
      <p:sp>
        <p:nvSpPr>
          <p:cNvPr id="3" name="Google Shape;106;p5">
            <a:extLst>
              <a:ext uri="{FF2B5EF4-FFF2-40B4-BE49-F238E27FC236}">
                <a16:creationId xmlns:a16="http://schemas.microsoft.com/office/drawing/2014/main" id="{64B58E9A-3267-0254-14FF-015D3F1F599A}"/>
              </a:ext>
            </a:extLst>
          </p:cNvPr>
          <p:cNvSpPr/>
          <p:nvPr/>
        </p:nvSpPr>
        <p:spPr>
          <a:xfrm>
            <a:off x="5740366" y="337998"/>
            <a:ext cx="6451634" cy="5295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Aft>
                <a:spcPts val="300"/>
              </a:spcAft>
              <a:buNone/>
            </a:pPr>
            <a:r>
              <a:rPr lang="pl-PL" sz="18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In the </a:t>
            </a:r>
            <a:r>
              <a:rPr lang="pl-PL" sz="18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RESHeat </a:t>
            </a:r>
            <a:r>
              <a:rPr lang="pl-PL" sz="18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project, the </a:t>
            </a:r>
            <a:r>
              <a:rPr lang="pl-PL" sz="1800" u="sng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Cra</a:t>
            </a:r>
            <a:r>
              <a:rPr lang="pl-PL" u="sng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c</a:t>
            </a:r>
            <a:r>
              <a:rPr lang="pl-PL" sz="1800" u="sng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ow University of Technology </a:t>
            </a:r>
            <a:r>
              <a:rPr lang="pl-PL" sz="18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is</a:t>
            </a:r>
            <a:r>
              <a:rPr lang="pl-PL" sz="18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the </a:t>
            </a:r>
            <a:r>
              <a:rPr lang="pl-PL" sz="18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project</a:t>
            </a:r>
            <a:r>
              <a:rPr lang="pl-PL" sz="18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  <a:r>
              <a:rPr lang="pl-PL" sz="18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coordinator</a:t>
            </a:r>
            <a:r>
              <a:rPr lang="pl-PL" sz="18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, </a:t>
            </a:r>
            <a:r>
              <a:rPr lang="pl-PL" sz="18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while the partners are leading European research institutions, namely:</a:t>
            </a:r>
            <a:endParaRPr dirty="0">
              <a:solidFill>
                <a:schemeClr val="tx2"/>
              </a:solidFill>
            </a:endParaRPr>
          </a:p>
          <a:p>
            <a:pPr marL="342900" marR="0" lvl="0" indent="-342900" algn="just" rtl="0">
              <a:lnSpc>
                <a:spcPct val="107000"/>
              </a:lnSpc>
              <a:spcAft>
                <a:spcPts val="300"/>
              </a:spcAft>
              <a:buClr>
                <a:schemeClr val="dk1"/>
              </a:buClr>
              <a:buSzPts val="1800"/>
              <a:buFont typeface="Courier New"/>
              <a:buChar char="o"/>
            </a:pPr>
            <a:r>
              <a:rPr lang="pl-PL" sz="18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Sapienza </a:t>
            </a:r>
            <a:r>
              <a:rPr lang="pl-PL" sz="18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University of Rome </a:t>
            </a:r>
            <a:r>
              <a:rPr lang="pl-PL" sz="18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(Italy),</a:t>
            </a:r>
            <a:endParaRPr dirty="0">
              <a:solidFill>
                <a:schemeClr val="tx2"/>
              </a:solidFill>
            </a:endParaRPr>
          </a:p>
          <a:p>
            <a:pPr marL="342900" marR="0" lvl="0" indent="-342900" algn="just" rtl="0">
              <a:lnSpc>
                <a:spcPct val="107000"/>
              </a:lnSpc>
              <a:spcAft>
                <a:spcPts val="300"/>
              </a:spcAft>
              <a:buClr>
                <a:schemeClr val="dk1"/>
              </a:buClr>
              <a:buSzPts val="1800"/>
              <a:buFont typeface="Courier New"/>
              <a:buChar char="o"/>
            </a:pPr>
            <a:r>
              <a:rPr lang="pl-PL" sz="18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Brno University of Technology </a:t>
            </a:r>
            <a:r>
              <a:rPr lang="pl-PL" sz="18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(Czech Republic),</a:t>
            </a:r>
            <a:endParaRPr dirty="0">
              <a:solidFill>
                <a:schemeClr val="tx2"/>
              </a:solidFill>
            </a:endParaRPr>
          </a:p>
          <a:p>
            <a:pPr marL="0" marR="0" lvl="0" indent="0" algn="just" rtl="0">
              <a:lnSpc>
                <a:spcPct val="107000"/>
              </a:lnSpc>
              <a:spcAft>
                <a:spcPts val="300"/>
              </a:spcAft>
              <a:buNone/>
            </a:pPr>
            <a:r>
              <a:rPr lang="pl-PL" sz="18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as well as companies and firms in the SME sector, i.e. </a:t>
            </a:r>
            <a:endParaRPr dirty="0">
              <a:solidFill>
                <a:schemeClr val="tx2"/>
              </a:solidFill>
            </a:endParaRPr>
          </a:p>
          <a:p>
            <a:pPr marL="285750" marR="0" lvl="0" indent="-285750" algn="just" rtl="0">
              <a:lnSpc>
                <a:spcPct val="107000"/>
              </a:lnSpc>
              <a:spcAft>
                <a:spcPts val="300"/>
              </a:spcAft>
              <a:buClr>
                <a:schemeClr val="dk1"/>
              </a:buClr>
              <a:buSzPts val="1800"/>
              <a:buFont typeface="Courier New" panose="02070309020205020404" pitchFamily="49" charset="0"/>
              <a:buChar char="o"/>
            </a:pPr>
            <a:r>
              <a:rPr lang="pl-PL" sz="18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OILON OY </a:t>
            </a:r>
            <a:r>
              <a:rPr lang="pl-PL" sz="18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(Finland), </a:t>
            </a:r>
            <a:endParaRPr dirty="0">
              <a:solidFill>
                <a:schemeClr val="tx2"/>
              </a:solidFill>
            </a:endParaRPr>
          </a:p>
          <a:p>
            <a:pPr marL="285750" marR="0" lvl="0" indent="-285750" algn="just" rtl="0">
              <a:lnSpc>
                <a:spcPct val="107000"/>
              </a:lnSpc>
              <a:spcAft>
                <a:spcPts val="300"/>
              </a:spcAft>
              <a:buClr>
                <a:schemeClr val="dk1"/>
              </a:buClr>
              <a:buSzPts val="1800"/>
              <a:buFont typeface="Courier New" panose="02070309020205020404" pitchFamily="49" charset="0"/>
              <a:buChar char="o"/>
            </a:pPr>
            <a:r>
              <a:rPr lang="pl-PL" sz="18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F.H.U. CZAMARA SC </a:t>
            </a:r>
            <a:r>
              <a:rPr lang="pl-PL" sz="18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(Poland), </a:t>
            </a:r>
            <a:endParaRPr dirty="0">
              <a:solidFill>
                <a:schemeClr val="tx2"/>
              </a:solidFill>
            </a:endParaRPr>
          </a:p>
          <a:p>
            <a:pPr marL="285750" marR="0" lvl="0" indent="-285750" algn="just" rtl="0">
              <a:lnSpc>
                <a:spcPct val="107000"/>
              </a:lnSpc>
              <a:spcAft>
                <a:spcPts val="300"/>
              </a:spcAft>
              <a:buClr>
                <a:schemeClr val="dk1"/>
              </a:buClr>
              <a:buSzPts val="1800"/>
              <a:buFont typeface="Courier New" panose="02070309020205020404" pitchFamily="49" charset="0"/>
              <a:buChar char="o"/>
            </a:pPr>
            <a:r>
              <a:rPr lang="pl-PL" sz="18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ELFRAN Franciszek </a:t>
            </a:r>
            <a:r>
              <a:rPr lang="pl-PL" sz="18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Ścisłowicz </a:t>
            </a:r>
            <a:r>
              <a:rPr lang="pl-PL" sz="18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(Poland). </a:t>
            </a:r>
            <a:endParaRPr dirty="0">
              <a:solidFill>
                <a:schemeClr val="tx2"/>
              </a:solidFill>
            </a:endParaRPr>
          </a:p>
          <a:p>
            <a:pPr marL="0" marR="0" lvl="0" indent="0" algn="just" rtl="0">
              <a:lnSpc>
                <a:spcPct val="107000"/>
              </a:lnSpc>
              <a:spcAft>
                <a:spcPts val="300"/>
              </a:spcAft>
              <a:buNone/>
            </a:pPr>
            <a:r>
              <a:rPr lang="pl-PL" sz="18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Demonstration installations carried out in multi-family residential buildings owned by:</a:t>
            </a:r>
            <a:endParaRPr dirty="0">
              <a:solidFill>
                <a:schemeClr val="tx2"/>
              </a:solidFill>
            </a:endParaRPr>
          </a:p>
          <a:p>
            <a:pPr marL="285750" marR="0" lvl="0" indent="-285750" algn="just" rtl="0">
              <a:lnSpc>
                <a:spcPct val="107000"/>
              </a:lnSpc>
              <a:spcAft>
                <a:spcPts val="300"/>
              </a:spcAft>
              <a:buClr>
                <a:schemeClr val="dk1"/>
              </a:buClr>
              <a:buSzPts val="1800"/>
              <a:buFont typeface="Courier New" panose="02070309020205020404" pitchFamily="49" charset="0"/>
              <a:buChar char="o"/>
            </a:pPr>
            <a:r>
              <a:rPr lang="pl-PL" sz="18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Municipal Buildings Management Board in Krakow</a:t>
            </a:r>
            <a:r>
              <a:rPr lang="pl-PL" sz="18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,</a:t>
            </a:r>
            <a:endParaRPr dirty="0">
              <a:solidFill>
                <a:schemeClr val="tx2"/>
              </a:solidFill>
            </a:endParaRPr>
          </a:p>
          <a:p>
            <a:pPr marL="285750" lvl="0" indent="-285750" algn="just">
              <a:lnSpc>
                <a:spcPct val="107000"/>
              </a:lnSpc>
              <a:spcAft>
                <a:spcPts val="300"/>
              </a:spcAft>
              <a:buClr>
                <a:schemeClr val="dk1"/>
              </a:buClr>
              <a:buSzPts val="1800"/>
              <a:buFont typeface="Courier New" panose="02070309020205020404" pitchFamily="49" charset="0"/>
              <a:buChar char="o"/>
            </a:pPr>
            <a:r>
              <a:rPr lang="pl-PL" sz="18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ATER </a:t>
            </a:r>
            <a:r>
              <a:rPr lang="pl-PL" sz="18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Provincia</a:t>
            </a:r>
            <a:r>
              <a:rPr lang="pl-PL" sz="18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di Roma </a:t>
            </a:r>
            <a:r>
              <a:rPr lang="pl-PL" sz="18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(Italy</a:t>
            </a:r>
            <a:r>
              <a:rPr lang="pl-PL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) – Building Management Board in </a:t>
            </a:r>
            <a:r>
              <a:rPr lang="pl-PL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Lazio</a:t>
            </a:r>
            <a:r>
              <a:rPr lang="pl-PL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region,</a:t>
            </a:r>
            <a:endParaRPr lang="pl-PL" sz="1800" dirty="0">
              <a:solidFill>
                <a:schemeClr val="tx2"/>
              </a:solidFill>
              <a:ea typeface="Tahoma"/>
              <a:cs typeface="Tahoma"/>
              <a:sym typeface="Tahoma"/>
            </a:endParaRPr>
          </a:p>
          <a:p>
            <a:pPr marL="285750" lvl="0" indent="-285750" algn="just">
              <a:lnSpc>
                <a:spcPct val="107000"/>
              </a:lnSpc>
              <a:spcAft>
                <a:spcPts val="300"/>
              </a:spcAft>
              <a:buClr>
                <a:schemeClr val="dk1"/>
              </a:buClr>
              <a:buSzPts val="1800"/>
              <a:buFont typeface="Courier New" panose="02070309020205020404" pitchFamily="49" charset="0"/>
              <a:buChar char="o"/>
            </a:pPr>
            <a:r>
              <a:rPr lang="pl-PL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TOP CEZAR </a:t>
            </a:r>
            <a:r>
              <a:rPr lang="pl-PL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(Limanowa) - private company.</a:t>
            </a:r>
            <a:endParaRPr dirty="0">
              <a:solidFill>
                <a:schemeClr val="tx2"/>
              </a:solidFill>
            </a:endParaRPr>
          </a:p>
          <a:p>
            <a:pPr marL="342900" marR="0" lvl="0" indent="-228600" algn="just" rtl="0">
              <a:lnSpc>
                <a:spcPct val="107000"/>
              </a:lnSpc>
              <a:spcAft>
                <a:spcPts val="30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" name="Google Shape;107;p5">
            <a:extLst>
              <a:ext uri="{FF2B5EF4-FFF2-40B4-BE49-F238E27FC236}">
                <a16:creationId xmlns:a16="http://schemas.microsoft.com/office/drawing/2014/main" id="{5DB4E577-3C35-0A00-A563-8472A6EFCF45}"/>
              </a:ext>
            </a:extLst>
          </p:cNvPr>
          <p:cNvSpPr/>
          <p:nvPr/>
        </p:nvSpPr>
        <p:spPr>
          <a:xfrm>
            <a:off x="937645" y="5538976"/>
            <a:ext cx="10251119" cy="1083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l-PL" dirty="0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Project under the </a:t>
            </a:r>
            <a:r>
              <a:rPr lang="pl-PL" b="1" dirty="0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Horizon 2020 </a:t>
            </a:r>
            <a:r>
              <a:rPr lang="pl-PL" dirty="0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Financial Perspective, programme H2020-LC-SC3-2018-2019-2020: "</a:t>
            </a:r>
            <a:r>
              <a:rPr lang="pl-PL" i="1" dirty="0" err="1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Building </a:t>
            </a:r>
            <a:r>
              <a:rPr lang="pl-PL" i="1" dirty="0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a </a:t>
            </a:r>
            <a:r>
              <a:rPr lang="pl-PL" i="1" dirty="0" err="1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Low-Carbon</a:t>
            </a:r>
            <a:r>
              <a:rPr lang="pl-PL" i="1" dirty="0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, </a:t>
            </a:r>
            <a:r>
              <a:rPr lang="pl-PL" i="1" dirty="0" err="1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Climate Resilient Future</a:t>
            </a:r>
            <a:r>
              <a:rPr lang="pl-PL" i="1" dirty="0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: </a:t>
            </a:r>
            <a:r>
              <a:rPr lang="pl-PL" i="1" dirty="0" err="1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Secure</a:t>
            </a:r>
            <a:r>
              <a:rPr lang="pl-PL" i="1" dirty="0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, </a:t>
            </a:r>
            <a:r>
              <a:rPr lang="pl-PL" i="1" dirty="0" err="1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Clean </a:t>
            </a:r>
            <a:r>
              <a:rPr lang="pl-PL" i="1" dirty="0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and </a:t>
            </a:r>
            <a:r>
              <a:rPr lang="pl-PL" i="1" dirty="0" err="1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Efficient </a:t>
            </a:r>
            <a:r>
              <a:rPr lang="pl-PL" i="1" dirty="0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Energy</a:t>
            </a:r>
            <a:r>
              <a:rPr lang="pl-PL" dirty="0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". </a:t>
            </a:r>
            <a:endParaRPr dirty="0">
              <a:solidFill>
                <a:srgbClr val="44546A"/>
              </a:solidFill>
              <a:latin typeface="Arial" panose="020B0604020202020204"/>
              <a:ea typeface="Calibri"/>
              <a:cs typeface="Calibri"/>
              <a:sym typeface="Calibri"/>
            </a:endParaRPr>
          </a:p>
          <a:p>
            <a:pPr algn="just">
              <a:lnSpc>
                <a:spcPct val="107000"/>
              </a:lnSpc>
              <a:spcBef>
                <a:spcPts val="800"/>
              </a:spcBef>
            </a:pPr>
            <a:r>
              <a:rPr lang="pl-PL" b="1" dirty="0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The </a:t>
            </a:r>
            <a:r>
              <a:rPr lang="pl-PL" b="1" dirty="0" err="1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total</a:t>
            </a:r>
            <a:r>
              <a:rPr lang="pl-PL" b="1" dirty="0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 </a:t>
            </a:r>
            <a:r>
              <a:rPr lang="pl-PL" b="1" dirty="0" err="1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funding</a:t>
            </a:r>
            <a:r>
              <a:rPr lang="pl-PL" b="1" dirty="0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 is </a:t>
            </a:r>
            <a:r>
              <a:rPr lang="pl-PL" b="1" u="sng" dirty="0">
                <a:solidFill>
                  <a:srgbClr val="44546A"/>
                </a:solidFill>
                <a:latin typeface="Arial" panose="020B0604020202020204"/>
                <a:ea typeface="Calibri"/>
                <a:cs typeface="Calibri"/>
                <a:sym typeface="Calibri"/>
              </a:rPr>
              <a:t>more than 2.4 mln EUR.</a:t>
            </a:r>
            <a:endParaRPr b="1" u="sng" dirty="0">
              <a:solidFill>
                <a:srgbClr val="44546A"/>
              </a:solidFill>
              <a:latin typeface="Arial" panose="020B0604020202020204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1121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A0D23-238D-F9AF-E35A-C4C7ADD74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E57D7BDA-4D81-0D88-FC5B-85C950695DA2}"/>
              </a:ext>
            </a:extLst>
          </p:cNvPr>
          <p:cNvSpPr txBox="1">
            <a:spLocks/>
          </p:cNvSpPr>
          <p:nvPr/>
        </p:nvSpPr>
        <p:spPr>
          <a:xfrm>
            <a:off x="1048631" y="1521774"/>
            <a:ext cx="4240206" cy="14641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896938" algn="l"/>
              </a:tabLst>
              <a:defRPr sz="6000" b="1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l-PL" sz="4400" dirty="0">
                <a:solidFill>
                  <a:srgbClr val="063475"/>
                </a:solidFill>
              </a:rPr>
              <a:t>Project </a:t>
            </a:r>
            <a:r>
              <a:rPr lang="pl-PL" sz="4400" dirty="0" err="1">
                <a:solidFill>
                  <a:srgbClr val="063475"/>
                </a:solidFill>
              </a:rPr>
              <a:t>objectives</a:t>
            </a:r>
            <a:endParaRPr lang="pl-PL" sz="4400" dirty="0">
              <a:solidFill>
                <a:srgbClr val="063475"/>
              </a:solidFill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2ED1B3E2-A85B-810D-8EC2-1B7C0BE3178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95184" y="3760852"/>
            <a:ext cx="3763993" cy="1141986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kumimoji="0" lang="en-US" sz="2000" b="1" i="0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The main objective of the project is to prepare the RESHeat system for commercialization.</a:t>
            </a:r>
            <a:endParaRPr kumimoji="0" lang="en-US" sz="2000" b="1" i="0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5050034-3071-186B-84B0-2C6CCCB15DAB}"/>
              </a:ext>
            </a:extLst>
          </p:cNvPr>
          <p:cNvSpPr txBox="1"/>
          <p:nvPr/>
        </p:nvSpPr>
        <p:spPr>
          <a:xfrm>
            <a:off x="4741887" y="420956"/>
            <a:ext cx="7494532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A. Development of a heating and hot water system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to cover at least 70% of the annual energy demand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for multi-family residential buildings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from RES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Tahoma"/>
              <a:cs typeface="Tahoma"/>
              <a:sym typeface="Tahoma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B.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Demonstrate the actual performance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(including economic performance) of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the system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and provide the end user with information on the overall performance of the system.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Tahoma"/>
              <a:cs typeface="Tahoma"/>
              <a:sym typeface="Tahoma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C. Demonstration of system scalability for different types of multi-family residential buildings.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698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Three demonstration plants are </a:t>
            </a:r>
            <a:r>
              <a:rPr kumimoji="0" lang="pl-PL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made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, in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Limanowa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, Krakow and a suburb of Rome, for multi-family buildings with 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9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, 1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 and 2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4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 flats respectively. In addition, the system will be modified so that it also works efficiently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for cooling, as tests in Italy will demonstrate.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Tahoma"/>
              <a:cs typeface="Tahoma"/>
              <a:sym typeface="Tahoma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D. </a:t>
            </a:r>
            <a:r>
              <a:rPr lang="pl-PL" sz="20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Achieve</a:t>
            </a:r>
            <a:r>
              <a:rPr lang="pl-PL" sz="20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TRL </a:t>
            </a:r>
            <a:r>
              <a:rPr lang="pl-PL" sz="20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level</a:t>
            </a:r>
            <a:r>
              <a:rPr lang="pl-PL" sz="20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of 8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, 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system </a:t>
            </a:r>
            <a:r>
              <a:rPr kumimoji="0" lang="pl-PL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should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 be </a:t>
            </a:r>
            <a:r>
              <a:rPr kumimoji="0" lang="pl-PL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ready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 for </a:t>
            </a:r>
            <a:r>
              <a:rPr kumimoji="0" lang="pl-PL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commercialization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Tahoma"/>
              <a:cs typeface="Tahoma"/>
              <a:sym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The main objective of the project is to prepare the </a:t>
            </a:r>
            <a:r>
              <a:rPr kumimoji="0" lang="en-US" sz="2000" b="1" i="0" u="sng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RESHeat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ahoma"/>
                <a:cs typeface="Tahoma"/>
                <a:sym typeface="Tahoma"/>
              </a:rPr>
              <a:t> system for commercialization.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F603079-B223-3279-2D83-663804DDA18F}"/>
              </a:ext>
            </a:extLst>
          </p:cNvPr>
          <p:cNvSpPr txBox="1"/>
          <p:nvPr/>
        </p:nvSpPr>
        <p:spPr>
          <a:xfrm>
            <a:off x="786713" y="5070927"/>
            <a:ext cx="44319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Keywords</a:t>
            </a:r>
            <a:r>
              <a:rPr lang="pl-PL" b="1" dirty="0"/>
              <a:t>: </a:t>
            </a:r>
          </a:p>
          <a:p>
            <a:r>
              <a:rPr lang="pl-PL" dirty="0"/>
              <a:t>1) </a:t>
            </a:r>
            <a:r>
              <a:rPr lang="pl-PL" dirty="0" err="1"/>
              <a:t>Renewable</a:t>
            </a:r>
            <a:r>
              <a:rPr lang="pl-PL" dirty="0"/>
              <a:t> Energy,</a:t>
            </a:r>
          </a:p>
          <a:p>
            <a:r>
              <a:rPr lang="pl-PL" dirty="0"/>
              <a:t>2) Heating and </a:t>
            </a:r>
            <a:r>
              <a:rPr lang="pl-PL" dirty="0" err="1"/>
              <a:t>Cooling</a:t>
            </a:r>
            <a:endParaRPr lang="pl-PL" dirty="0"/>
          </a:p>
          <a:p>
            <a:r>
              <a:rPr lang="pl-PL" dirty="0"/>
              <a:t>3) </a:t>
            </a:r>
            <a:r>
              <a:rPr lang="pl-PL" dirty="0" err="1"/>
              <a:t>Seasonal</a:t>
            </a:r>
            <a:r>
              <a:rPr lang="pl-PL" dirty="0"/>
              <a:t> </a:t>
            </a:r>
            <a:r>
              <a:rPr lang="pl-PL" dirty="0" err="1"/>
              <a:t>Thermal</a:t>
            </a:r>
            <a:r>
              <a:rPr lang="pl-PL" dirty="0"/>
              <a:t> Energy Storage</a:t>
            </a:r>
          </a:p>
          <a:p>
            <a:r>
              <a:rPr lang="pl-PL" dirty="0"/>
              <a:t>4) Energy </a:t>
            </a:r>
            <a:r>
              <a:rPr lang="pl-PL" dirty="0" err="1"/>
              <a:t>Efficiency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73778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C4021-6201-33CC-B948-DC2120AA7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8B7FCCF7-CA59-0440-E2CA-F8463CFCB68A}"/>
              </a:ext>
            </a:extLst>
          </p:cNvPr>
          <p:cNvSpPr txBox="1">
            <a:spLocks/>
          </p:cNvSpPr>
          <p:nvPr/>
        </p:nvSpPr>
        <p:spPr>
          <a:xfrm>
            <a:off x="1048631" y="1521774"/>
            <a:ext cx="4240206" cy="14641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896938" algn="l"/>
              </a:tabLst>
              <a:defRPr sz="6000" b="1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l-PL" sz="4400" dirty="0">
                <a:solidFill>
                  <a:srgbClr val="063475"/>
                </a:solidFill>
              </a:rPr>
              <a:t>System </a:t>
            </a:r>
            <a:r>
              <a:rPr lang="pl-PL" sz="4400" dirty="0" err="1">
                <a:solidFill>
                  <a:srgbClr val="063475"/>
                </a:solidFill>
              </a:rPr>
              <a:t>concept</a:t>
            </a:r>
            <a:endParaRPr lang="pl-PL" sz="4400" dirty="0">
              <a:solidFill>
                <a:srgbClr val="063475"/>
              </a:solidFill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5B8CE473-B2CA-F240-5E6C-9C2CC8B7A19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71119" y="3171681"/>
            <a:ext cx="4200643" cy="1870093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pl-PL" sz="29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The idea </a:t>
            </a:r>
            <a:r>
              <a:rPr lang="pl-PL" sz="29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behind</a:t>
            </a:r>
            <a:r>
              <a:rPr lang="pl-PL" sz="29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the RESHeat </a:t>
            </a:r>
            <a:r>
              <a:rPr lang="pl-PL" sz="29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project</a:t>
            </a:r>
            <a:r>
              <a:rPr lang="pl-PL" sz="29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  <a:r>
              <a:rPr lang="pl-PL" sz="29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is</a:t>
            </a:r>
            <a:r>
              <a:rPr lang="pl-PL" sz="29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to </a:t>
            </a:r>
            <a:r>
              <a:rPr lang="pl-PL" sz="29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develop</a:t>
            </a:r>
            <a:r>
              <a:rPr lang="pl-PL" sz="29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  <a:r>
              <a:rPr lang="pl-PL" sz="29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a zero-</a:t>
            </a:r>
            <a:r>
              <a:rPr lang="pl-PL" sz="29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carbon</a:t>
            </a:r>
            <a:r>
              <a:rPr lang="pl-PL" sz="29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and </a:t>
            </a:r>
            <a:r>
              <a:rPr lang="pl-PL" sz="29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autonomous</a:t>
            </a:r>
            <a:r>
              <a:rPr lang="pl-PL" sz="29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  <a:r>
              <a:rPr lang="pl-PL" sz="29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energy</a:t>
            </a:r>
            <a:r>
              <a:rPr lang="pl-PL" sz="29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system </a:t>
            </a:r>
            <a:r>
              <a:rPr lang="pl-PL" sz="2900" u="sng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based</a:t>
            </a:r>
            <a:r>
              <a:rPr lang="pl-PL" sz="2900" u="sng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  <a:r>
              <a:rPr lang="pl-PL" sz="2900" u="sng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only</a:t>
            </a:r>
            <a:r>
              <a:rPr lang="pl-PL" sz="2900" u="sng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on </a:t>
            </a:r>
            <a:r>
              <a:rPr lang="pl-PL" sz="2900" u="sng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Renewable</a:t>
            </a:r>
            <a:r>
              <a:rPr lang="pl-PL" sz="2900" u="sng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Energy </a:t>
            </a:r>
            <a:r>
              <a:rPr lang="pl-PL" sz="2900" u="sng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Sources</a:t>
            </a:r>
            <a:r>
              <a:rPr lang="pl-PL" sz="2900" u="sng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(RES)</a:t>
            </a:r>
            <a:r>
              <a:rPr lang="pl-PL" sz="29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.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endParaRPr lang="pl-PL" sz="2900" dirty="0">
              <a:solidFill>
                <a:schemeClr val="tx2"/>
              </a:solidFill>
              <a:ea typeface="Tahoma"/>
              <a:cs typeface="Tahoma"/>
              <a:sym typeface="Tahoma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endParaRPr lang="pl-PL" sz="2900" dirty="0">
              <a:solidFill>
                <a:schemeClr val="tx2"/>
              </a:solidFill>
              <a:cs typeface="+mn-cs"/>
            </a:endParaRPr>
          </a:p>
          <a:p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F382A426-AEEA-BFFB-72A2-B535C41D6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945" y="115099"/>
            <a:ext cx="6979317" cy="5183994"/>
          </a:xfrm>
          <a:prstGeom prst="rect">
            <a:avLst/>
          </a:prstGeom>
        </p:spPr>
      </p:pic>
      <p:sp>
        <p:nvSpPr>
          <p:cNvPr id="3" name="Symbol zastępczy zawartości 4">
            <a:extLst>
              <a:ext uri="{FF2B5EF4-FFF2-40B4-BE49-F238E27FC236}">
                <a16:creationId xmlns:a16="http://schemas.microsoft.com/office/drawing/2014/main" id="{A2B5C0DB-92CD-C93C-524C-AA4929BF2EA6}"/>
              </a:ext>
            </a:extLst>
          </p:cNvPr>
          <p:cNvSpPr txBox="1">
            <a:spLocks/>
          </p:cNvSpPr>
          <p:nvPr/>
        </p:nvSpPr>
        <p:spPr>
          <a:xfrm>
            <a:off x="817170" y="5382176"/>
            <a:ext cx="7872029" cy="126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rgbClr val="063475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063475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063475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063475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06347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en-US" sz="22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RESHeat is an </a:t>
            </a:r>
            <a:r>
              <a:rPr lang="en-US" sz="22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energy trigeneration </a:t>
            </a:r>
            <a:r>
              <a:rPr lang="en-US" sz="22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system</a:t>
            </a:r>
            <a:r>
              <a:rPr lang="en-US" sz="22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,thus</a:t>
            </a:r>
            <a:r>
              <a:rPr lang="en-US" sz="22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uses RES to produce electricity, heat and cooling for residential (including passive), public and commercial buildings.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endParaRPr lang="pl-PL" sz="2900" dirty="0">
              <a:solidFill>
                <a:schemeClr val="tx2"/>
              </a:solidFill>
              <a:ea typeface="Tahoma"/>
              <a:cs typeface="Tahoma"/>
              <a:sym typeface="Tahoma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endParaRPr lang="pl-PL" sz="2900" dirty="0">
              <a:solidFill>
                <a:schemeClr val="tx2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39098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BD255-1BB9-C684-CF08-9E89E9A41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928BEC93-BBE8-997F-621C-28F52EA8F405}"/>
              </a:ext>
            </a:extLst>
          </p:cNvPr>
          <p:cNvSpPr txBox="1">
            <a:spLocks/>
          </p:cNvSpPr>
          <p:nvPr/>
        </p:nvSpPr>
        <p:spPr>
          <a:xfrm>
            <a:off x="1048631" y="1521774"/>
            <a:ext cx="4240206" cy="14641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896938" algn="l"/>
              </a:tabLst>
              <a:defRPr sz="6000" b="1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l-PL" sz="4400" dirty="0">
                <a:solidFill>
                  <a:srgbClr val="063475"/>
                </a:solidFill>
              </a:rPr>
              <a:t>System </a:t>
            </a:r>
            <a:r>
              <a:rPr lang="pl-PL" sz="4400" dirty="0" err="1">
                <a:solidFill>
                  <a:srgbClr val="063475"/>
                </a:solidFill>
              </a:rPr>
              <a:t>concept</a:t>
            </a:r>
            <a:endParaRPr lang="pl-PL" sz="4400" dirty="0">
              <a:solidFill>
                <a:srgbClr val="063475"/>
              </a:solidFill>
            </a:endParaRPr>
          </a:p>
        </p:txBody>
      </p:sp>
      <p:sp>
        <p:nvSpPr>
          <p:cNvPr id="9" name="Google Shape;83;p3">
            <a:extLst>
              <a:ext uri="{FF2B5EF4-FFF2-40B4-BE49-F238E27FC236}">
                <a16:creationId xmlns:a16="http://schemas.microsoft.com/office/drawing/2014/main" id="{B7AFAED6-FA0D-ACE5-6BF1-15CBEA9BAD7A}"/>
              </a:ext>
            </a:extLst>
          </p:cNvPr>
          <p:cNvSpPr txBox="1">
            <a:spLocks/>
          </p:cNvSpPr>
          <p:nvPr/>
        </p:nvSpPr>
        <p:spPr>
          <a:xfrm>
            <a:off x="784293" y="3038643"/>
            <a:ext cx="8046669" cy="3819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300"/>
              </a:spcBef>
              <a:buClr>
                <a:prstClr val="black"/>
              </a:buClr>
              <a:buSzPts val="1600"/>
              <a:buNone/>
            </a:pP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1)	Using </a:t>
            </a:r>
            <a:r>
              <a:rPr lang="pl-PL" sz="20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solar energy 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as a </a:t>
            </a:r>
            <a:r>
              <a:rPr lang="pl-PL" sz="20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primary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RES </a:t>
            </a:r>
            <a:r>
              <a:rPr lang="pl-PL" sz="20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source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:</a:t>
            </a:r>
            <a:endParaRPr lang="pl-PL" sz="2000" dirty="0">
              <a:solidFill>
                <a:schemeClr val="tx2"/>
              </a:solidFill>
            </a:endParaRPr>
          </a:p>
          <a:p>
            <a:pPr marL="628650" lvl="1" indent="-266700">
              <a:spcBef>
                <a:spcPts val="300"/>
              </a:spcBef>
              <a:buClr>
                <a:prstClr val="black"/>
              </a:buClr>
              <a:buSzPts val="1600"/>
              <a:buFont typeface="Calibri"/>
              <a:buAutoNum type="alphaUcPeriod"/>
            </a:pP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Electricity production from PV </a:t>
            </a:r>
            <a:r>
              <a:rPr lang="pl-PL" sz="20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modules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;</a:t>
            </a:r>
            <a:endParaRPr lang="pl-PL" sz="2000" dirty="0">
              <a:solidFill>
                <a:schemeClr val="tx2"/>
              </a:solidFill>
            </a:endParaRPr>
          </a:p>
          <a:p>
            <a:pPr marL="628650" lvl="1" indent="-266700">
              <a:spcBef>
                <a:spcPts val="300"/>
              </a:spcBef>
              <a:buClr>
                <a:prstClr val="black"/>
              </a:buClr>
              <a:buSzPts val="1600"/>
              <a:buFont typeface="Calibri"/>
              <a:buAutoNum type="alphaUcPeriod"/>
            </a:pPr>
            <a:r>
              <a:rPr lang="pl-PL" sz="20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Utilization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of solar tracking systems;</a:t>
            </a:r>
            <a:endParaRPr lang="pl-PL" sz="2000" dirty="0">
              <a:solidFill>
                <a:schemeClr val="tx2"/>
              </a:solidFill>
            </a:endParaRPr>
          </a:p>
          <a:p>
            <a:pPr marL="628650" lvl="1" indent="-266700">
              <a:spcBef>
                <a:spcPts val="300"/>
              </a:spcBef>
              <a:buClr>
                <a:prstClr val="black"/>
              </a:buClr>
              <a:buSzPts val="1600"/>
              <a:buFont typeface="Calibri"/>
              <a:buAutoNum type="alphaUcPeriod"/>
            </a:pP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More </a:t>
            </a:r>
            <a:r>
              <a:rPr lang="pl-PL" sz="20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efficient use of solar energy 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through the </a:t>
            </a:r>
          </a:p>
          <a:p>
            <a:pPr marL="361950" lvl="1" indent="0">
              <a:spcBef>
                <a:spcPts val="300"/>
              </a:spcBef>
              <a:buClr>
                <a:prstClr val="black"/>
              </a:buClr>
              <a:buSzPts val="1600"/>
              <a:buNone/>
            </a:pPr>
            <a:r>
              <a:rPr lang="pl-PL" sz="20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use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of PV-T </a:t>
            </a:r>
            <a:r>
              <a:rPr lang="pl-PL" sz="20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modules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</a:p>
          <a:p>
            <a:pPr marL="355600" indent="-355600">
              <a:spcBef>
                <a:spcPts val="300"/>
              </a:spcBef>
              <a:buClr>
                <a:prstClr val="black"/>
              </a:buClr>
              <a:buSzPts val="1600"/>
              <a:buNone/>
            </a:pP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2)	Heating and </a:t>
            </a:r>
            <a:r>
              <a:rPr lang="pl-PL" sz="20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cooling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the </a:t>
            </a:r>
            <a:r>
              <a:rPr lang="pl-PL" sz="20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building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  <a:b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</a:br>
            <a:r>
              <a:rPr lang="pl-PL" sz="20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using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a </a:t>
            </a:r>
            <a:r>
              <a:rPr lang="pl-PL" sz="20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heat</a:t>
            </a:r>
            <a:r>
              <a:rPr lang="pl-PL" sz="20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pump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;</a:t>
            </a:r>
            <a:endParaRPr lang="pl-PL" sz="2000" dirty="0">
              <a:solidFill>
                <a:schemeClr val="tx2"/>
              </a:solidFill>
            </a:endParaRPr>
          </a:p>
          <a:p>
            <a:pPr marL="355600" indent="-355600">
              <a:spcBef>
                <a:spcPts val="300"/>
              </a:spcBef>
              <a:buClr>
                <a:prstClr val="black"/>
              </a:buClr>
              <a:buSzPts val="1600"/>
              <a:buNone/>
            </a:pP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3)	</a:t>
            </a:r>
            <a:r>
              <a:rPr lang="pl-PL" sz="20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Seasonal</a:t>
            </a:r>
            <a:r>
              <a:rPr lang="pl-PL" sz="20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  <a:r>
              <a:rPr lang="pl-PL" sz="20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thermal</a:t>
            </a:r>
            <a:r>
              <a:rPr lang="pl-PL" sz="20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  <a:r>
              <a:rPr lang="pl-PL" sz="20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energy</a:t>
            </a:r>
            <a:r>
              <a:rPr lang="pl-PL" sz="20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  <a:r>
              <a:rPr lang="pl-PL" sz="20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storage</a:t>
            </a:r>
            <a:r>
              <a:rPr lang="pl-PL" sz="20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in underground </a:t>
            </a:r>
            <a:r>
              <a:rPr lang="pl-PL" sz="20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storage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  <a:r>
              <a:rPr lang="pl-PL" sz="20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facilities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;</a:t>
            </a:r>
            <a:endParaRPr lang="pl-PL" sz="2000" dirty="0">
              <a:solidFill>
                <a:schemeClr val="tx2"/>
              </a:solidFill>
            </a:endParaRPr>
          </a:p>
          <a:p>
            <a:pPr marL="355600" indent="-355600">
              <a:spcBef>
                <a:spcPts val="300"/>
              </a:spcBef>
              <a:buClr>
                <a:prstClr val="black"/>
              </a:buClr>
              <a:buSzPts val="1600"/>
              <a:buNone/>
            </a:pP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4)	</a:t>
            </a:r>
            <a:r>
              <a:rPr lang="pl-PL" sz="20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Using waste </a:t>
            </a:r>
            <a:r>
              <a:rPr lang="pl-PL" sz="20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heat</a:t>
            </a:r>
            <a:r>
              <a:rPr lang="pl-PL" sz="20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from PV-T </a:t>
            </a:r>
            <a:r>
              <a:rPr lang="pl-PL" sz="20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modules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or solar thermal </a:t>
            </a:r>
            <a:r>
              <a:rPr lang="pl-PL" sz="20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collectors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</a:p>
          <a:p>
            <a:pPr marL="355600" indent="3175">
              <a:spcBef>
                <a:spcPts val="300"/>
              </a:spcBef>
              <a:buClr>
                <a:prstClr val="black"/>
              </a:buClr>
              <a:buSzPts val="1600"/>
              <a:buNone/>
            </a:pP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for </a:t>
            </a:r>
            <a:r>
              <a:rPr lang="pl-PL" sz="20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ground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  <a:r>
              <a:rPr lang="pl-PL" sz="20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regeneration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</a:p>
          <a:p>
            <a:pPr marL="355600" indent="-355600">
              <a:spcBef>
                <a:spcPts val="300"/>
              </a:spcBef>
              <a:buClr>
                <a:prstClr val="black"/>
              </a:buClr>
              <a:buSzPts val="1600"/>
              <a:buFont typeface="Arial" panose="020B0604020202020204" pitchFamily="34" charset="0"/>
              <a:buNone/>
            </a:pP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5)	</a:t>
            </a:r>
            <a:r>
              <a:rPr lang="pl-PL" sz="20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Maintaining</a:t>
            </a:r>
            <a:r>
              <a:rPr lang="pl-PL" sz="20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the high COP 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of the heat pump </a:t>
            </a:r>
            <a:b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</a:br>
            <a:r>
              <a:rPr lang="pl-PL" sz="20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during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the heating </a:t>
            </a:r>
            <a:r>
              <a:rPr lang="pl-PL" sz="20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season</a:t>
            </a:r>
            <a:r>
              <a:rPr lang="pl-PL" sz="20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.</a:t>
            </a:r>
            <a:endParaRPr lang="pl-PL" sz="2000" dirty="0">
              <a:solidFill>
                <a:schemeClr val="tx2"/>
              </a:solidFill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09CE9445-07F2-6CB2-8342-012F0115B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4790" y="176882"/>
            <a:ext cx="5318335" cy="39502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ymbol zastępczy zawartości 4">
            <a:extLst>
              <a:ext uri="{FF2B5EF4-FFF2-40B4-BE49-F238E27FC236}">
                <a16:creationId xmlns:a16="http://schemas.microsoft.com/office/drawing/2014/main" id="{069EFCF6-5ADE-8BD8-9435-22DA0BFC08A9}"/>
              </a:ext>
            </a:extLst>
          </p:cNvPr>
          <p:cNvSpPr txBox="1">
            <a:spLocks/>
          </p:cNvSpPr>
          <p:nvPr/>
        </p:nvSpPr>
        <p:spPr>
          <a:xfrm>
            <a:off x="8251077" y="4254957"/>
            <a:ext cx="3772048" cy="187009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rgbClr val="063475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063475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063475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063475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06347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pl-PL" sz="29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The idea </a:t>
            </a:r>
            <a:r>
              <a:rPr lang="pl-PL" sz="29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behind</a:t>
            </a:r>
            <a:r>
              <a:rPr lang="pl-PL" sz="29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the RESHeat </a:t>
            </a:r>
            <a:r>
              <a:rPr lang="pl-PL" sz="29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project</a:t>
            </a:r>
            <a:r>
              <a:rPr lang="pl-PL" sz="29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  <a:r>
              <a:rPr lang="pl-PL" sz="29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is</a:t>
            </a:r>
            <a:r>
              <a:rPr lang="pl-PL" sz="29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to </a:t>
            </a:r>
            <a:r>
              <a:rPr lang="pl-PL" sz="2900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develop</a:t>
            </a:r>
            <a:r>
              <a:rPr lang="pl-PL" sz="29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  <a:r>
              <a:rPr lang="pl-PL" sz="29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a zero-</a:t>
            </a:r>
            <a:r>
              <a:rPr lang="pl-PL" sz="29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carbon</a:t>
            </a:r>
            <a:r>
              <a:rPr lang="pl-PL" sz="29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and </a:t>
            </a:r>
            <a:r>
              <a:rPr lang="pl-PL" sz="29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autonomous</a:t>
            </a:r>
            <a:r>
              <a:rPr lang="pl-PL" sz="29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  <a:r>
              <a:rPr lang="pl-PL" sz="2900" b="1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energy</a:t>
            </a:r>
            <a:r>
              <a:rPr lang="pl-PL" sz="2900" b="1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system </a:t>
            </a:r>
            <a:r>
              <a:rPr lang="pl-PL" sz="2900" u="sng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based</a:t>
            </a:r>
            <a:r>
              <a:rPr lang="pl-PL" sz="2900" u="sng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</a:t>
            </a:r>
            <a:r>
              <a:rPr lang="pl-PL" sz="2900" u="sng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only</a:t>
            </a:r>
            <a:r>
              <a:rPr lang="pl-PL" sz="2900" u="sng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on </a:t>
            </a:r>
            <a:r>
              <a:rPr lang="pl-PL" sz="2900" u="sng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Renewable</a:t>
            </a:r>
            <a:r>
              <a:rPr lang="pl-PL" sz="2900" u="sng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Energy </a:t>
            </a:r>
            <a:r>
              <a:rPr lang="pl-PL" sz="2900" u="sng" dirty="0" err="1">
                <a:solidFill>
                  <a:schemeClr val="tx2"/>
                </a:solidFill>
                <a:ea typeface="Tahoma"/>
                <a:cs typeface="Tahoma"/>
                <a:sym typeface="Tahoma"/>
              </a:rPr>
              <a:t>Sources</a:t>
            </a:r>
            <a:r>
              <a:rPr lang="pl-PL" sz="2900" u="sng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 (RES)</a:t>
            </a:r>
            <a:r>
              <a:rPr lang="pl-PL" sz="2900" dirty="0">
                <a:solidFill>
                  <a:schemeClr val="tx2"/>
                </a:solidFill>
                <a:ea typeface="Tahoma"/>
                <a:cs typeface="Tahoma"/>
                <a:sym typeface="Tahoma"/>
              </a:rPr>
              <a:t>.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endParaRPr lang="pl-PL" sz="2900" dirty="0">
              <a:solidFill>
                <a:schemeClr val="tx2"/>
              </a:solidFill>
              <a:ea typeface="Tahoma"/>
              <a:cs typeface="Tahoma"/>
              <a:sym typeface="Tahoma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endParaRPr lang="pl-PL" sz="2900" dirty="0">
              <a:solidFill>
                <a:schemeClr val="tx2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54559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F23E1-AEAC-10F0-A243-991037DD0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577C894D-FE6A-B864-7355-9C690D3345E6}"/>
              </a:ext>
            </a:extLst>
          </p:cNvPr>
          <p:cNvSpPr txBox="1">
            <a:spLocks/>
          </p:cNvSpPr>
          <p:nvPr/>
        </p:nvSpPr>
        <p:spPr>
          <a:xfrm>
            <a:off x="911943" y="966719"/>
            <a:ext cx="5482490" cy="14641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896938" algn="l"/>
              </a:tabLst>
              <a:defRPr sz="6000" b="1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l-PL" sz="4400" dirty="0">
                <a:solidFill>
                  <a:srgbClr val="063475"/>
                </a:solidFill>
              </a:rPr>
              <a:t>Project </a:t>
            </a:r>
            <a:r>
              <a:rPr lang="pl-PL" sz="4400" dirty="0" err="1">
                <a:solidFill>
                  <a:srgbClr val="063475"/>
                </a:solidFill>
              </a:rPr>
              <a:t>implementation</a:t>
            </a:r>
            <a:endParaRPr lang="pl-PL" sz="4400" dirty="0">
              <a:solidFill>
                <a:srgbClr val="063475"/>
              </a:solidFill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4D2E167-CB66-5817-65C4-BDE49AA165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6439396"/>
              </p:ext>
            </p:extLst>
          </p:nvPr>
        </p:nvGraphicFramePr>
        <p:xfrm>
          <a:off x="3111130" y="3054386"/>
          <a:ext cx="8412480" cy="4027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Grafika 4" descr="Łańcuch bloków z wypełnieniem pełnym">
            <a:extLst>
              <a:ext uri="{FF2B5EF4-FFF2-40B4-BE49-F238E27FC236}">
                <a16:creationId xmlns:a16="http://schemas.microsoft.com/office/drawing/2014/main" id="{7128190E-A34A-2703-403D-8DB781E78E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87633" y="4610987"/>
            <a:ext cx="914400" cy="914400"/>
          </a:xfrm>
          <a:prstGeom prst="rect">
            <a:avLst/>
          </a:prstGeom>
        </p:spPr>
      </p:pic>
      <p:pic>
        <p:nvPicPr>
          <p:cNvPr id="7" name="Grafika 6" descr="Narzędzia z wypełnieniem pełnym">
            <a:extLst>
              <a:ext uri="{FF2B5EF4-FFF2-40B4-BE49-F238E27FC236}">
                <a16:creationId xmlns:a16="http://schemas.microsoft.com/office/drawing/2014/main" id="{0D7B06F2-FB01-2411-66E4-818C088820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52561" y="4865438"/>
            <a:ext cx="783780" cy="783780"/>
          </a:xfrm>
          <a:prstGeom prst="rect">
            <a:avLst/>
          </a:prstGeom>
        </p:spPr>
      </p:pic>
      <p:pic>
        <p:nvPicPr>
          <p:cNvPr id="8" name="Grafika 7" descr="Ilustrator z wypełnieniem pełnym">
            <a:extLst>
              <a:ext uri="{FF2B5EF4-FFF2-40B4-BE49-F238E27FC236}">
                <a16:creationId xmlns:a16="http://schemas.microsoft.com/office/drawing/2014/main" id="{30DC0C89-3F74-CF8E-12D8-7F7465155B9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870209" y="5408601"/>
            <a:ext cx="914400" cy="914400"/>
          </a:xfrm>
          <a:prstGeom prst="rect">
            <a:avLst/>
          </a:prstGeom>
        </p:spPr>
      </p:pic>
      <p:pic>
        <p:nvPicPr>
          <p:cNvPr id="10" name="Grafika 9" descr="Sieć użytkowników z wypełnieniem pełnym">
            <a:extLst>
              <a:ext uri="{FF2B5EF4-FFF2-40B4-BE49-F238E27FC236}">
                <a16:creationId xmlns:a16="http://schemas.microsoft.com/office/drawing/2014/main" id="{17C20D8F-069D-1D1B-2A45-90909A859BC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791201" y="4342928"/>
            <a:ext cx="914400" cy="914400"/>
          </a:xfrm>
          <a:prstGeom prst="rect">
            <a:avLst/>
          </a:prstGeom>
        </p:spPr>
      </p:pic>
      <p:pic>
        <p:nvPicPr>
          <p:cNvPr id="11" name="Grafika 10" descr="Rozwój biznesu z wypełnieniem pełnym">
            <a:extLst>
              <a:ext uri="{FF2B5EF4-FFF2-40B4-BE49-F238E27FC236}">
                <a16:creationId xmlns:a16="http://schemas.microsoft.com/office/drawing/2014/main" id="{76E62441-5326-C147-08A7-D4C49A7334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462768" y="4153787"/>
            <a:ext cx="914400" cy="914400"/>
          </a:xfrm>
          <a:prstGeom prst="rect">
            <a:avLst/>
          </a:prstGeom>
        </p:spPr>
      </p:pic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11D98792-B867-3445-9B5C-892AB6E70428}"/>
              </a:ext>
            </a:extLst>
          </p:cNvPr>
          <p:cNvCxnSpPr>
            <a:cxnSpLocks/>
          </p:cNvCxnSpPr>
          <p:nvPr/>
        </p:nvCxnSpPr>
        <p:spPr>
          <a:xfrm>
            <a:off x="3458730" y="3229879"/>
            <a:ext cx="0" cy="2594407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3" name="Picture 2" descr="Brno University of Technology, Czech Republic | Study.eu">
            <a:extLst>
              <a:ext uri="{FF2B5EF4-FFF2-40B4-BE49-F238E27FC236}">
                <a16:creationId xmlns:a16="http://schemas.microsoft.com/office/drawing/2014/main" id="{D2CA5F1F-4DC7-911E-5F99-26F3CC264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911" y="4610987"/>
            <a:ext cx="1149566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CE682156-E5F3-7673-60AD-75038F0EEE2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011" y="3053712"/>
            <a:ext cx="1228031" cy="712576"/>
          </a:xfrm>
          <a:prstGeom prst="rect">
            <a:avLst/>
          </a:prstGeom>
        </p:spPr>
      </p:pic>
      <p:pic>
        <p:nvPicPr>
          <p:cNvPr id="15" name="Picture 4" descr="Sapienza University of Rome - Short Term Programs">
            <a:extLst>
              <a:ext uri="{FF2B5EF4-FFF2-40B4-BE49-F238E27FC236}">
                <a16:creationId xmlns:a16="http://schemas.microsoft.com/office/drawing/2014/main" id="{DAEC3FFB-681A-01D5-368C-7A1B93EFC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239" y="3842930"/>
            <a:ext cx="1211579" cy="63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Elfran - instalacje fotowoltaiczne montaż instalacje doradzwto Łódź">
            <a:extLst>
              <a:ext uri="{FF2B5EF4-FFF2-40B4-BE49-F238E27FC236}">
                <a16:creationId xmlns:a16="http://schemas.microsoft.com/office/drawing/2014/main" id="{2A63A7AD-0C5F-1DE8-76B1-C07D2CDB9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391" y="2822459"/>
            <a:ext cx="1715782" cy="277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E129A308-AE79-366D-2B1B-E0B75BCC06E4}"/>
              </a:ext>
            </a:extLst>
          </p:cNvPr>
          <p:cNvCxnSpPr>
            <a:cxnSpLocks/>
          </p:cNvCxnSpPr>
          <p:nvPr/>
        </p:nvCxnSpPr>
        <p:spPr>
          <a:xfrm>
            <a:off x="4822139" y="2745114"/>
            <a:ext cx="0" cy="2051395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8" name="Picture 8" descr="Oilon Burners and Heat Pumps - Oilon">
            <a:extLst>
              <a:ext uri="{FF2B5EF4-FFF2-40B4-BE49-F238E27FC236}">
                <a16:creationId xmlns:a16="http://schemas.microsoft.com/office/drawing/2014/main" id="{6B766F1D-2268-AC98-C129-987EE6B9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959" y="3293731"/>
            <a:ext cx="868749" cy="277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4D9B3128-FBC9-B840-B128-0C74E76F0D89}"/>
              </a:ext>
            </a:extLst>
          </p:cNvPr>
          <p:cNvCxnSpPr>
            <a:cxnSpLocks/>
          </p:cNvCxnSpPr>
          <p:nvPr/>
        </p:nvCxnSpPr>
        <p:spPr>
          <a:xfrm>
            <a:off x="6747745" y="2309702"/>
            <a:ext cx="0" cy="1802783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0" name="Obraz 19">
            <a:extLst>
              <a:ext uri="{FF2B5EF4-FFF2-40B4-BE49-F238E27FC236}">
                <a16:creationId xmlns:a16="http://schemas.microsoft.com/office/drawing/2014/main" id="{56449E8A-EA3F-1D92-2DAA-CDCA8412B72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802958" y="2783166"/>
            <a:ext cx="1469576" cy="410030"/>
          </a:xfrm>
          <a:prstGeom prst="rect">
            <a:avLst/>
          </a:prstGeom>
        </p:spPr>
      </p:pic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B67F4C61-1A68-40D0-7594-1279D95843DA}"/>
              </a:ext>
            </a:extLst>
          </p:cNvPr>
          <p:cNvCxnSpPr>
            <a:cxnSpLocks/>
          </p:cNvCxnSpPr>
          <p:nvPr/>
        </p:nvCxnSpPr>
        <p:spPr>
          <a:xfrm>
            <a:off x="8327746" y="2131508"/>
            <a:ext cx="0" cy="1614252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2" name="Obraz 21">
            <a:extLst>
              <a:ext uri="{FF2B5EF4-FFF2-40B4-BE49-F238E27FC236}">
                <a16:creationId xmlns:a16="http://schemas.microsoft.com/office/drawing/2014/main" id="{D0235A50-C8FA-8BF4-12B6-AA3B754A2C0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439005" y="2457081"/>
            <a:ext cx="1469576" cy="410030"/>
          </a:xfrm>
          <a:prstGeom prst="rect">
            <a:avLst/>
          </a:prstGeom>
        </p:spPr>
      </p:pic>
      <p:pic>
        <p:nvPicPr>
          <p:cNvPr id="23" name="Picture 10" descr="Kontakt - Zarząd Budynków Komunalnych w Krakowie">
            <a:extLst>
              <a:ext uri="{FF2B5EF4-FFF2-40B4-BE49-F238E27FC236}">
                <a16:creationId xmlns:a16="http://schemas.microsoft.com/office/drawing/2014/main" id="{602D3F6E-8137-1CFD-6906-8D5C4DD445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6" t="25233" r="10625" b="21562"/>
          <a:stretch/>
        </p:blipFill>
        <p:spPr bwMode="auto">
          <a:xfrm>
            <a:off x="10141093" y="2226959"/>
            <a:ext cx="1451129" cy="42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Oilon Burners and Heat Pumps - Oilon">
            <a:extLst>
              <a:ext uri="{FF2B5EF4-FFF2-40B4-BE49-F238E27FC236}">
                <a16:creationId xmlns:a16="http://schemas.microsoft.com/office/drawing/2014/main" id="{AAC58B07-1578-753F-6C98-C948B1E83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308" y="3054385"/>
            <a:ext cx="868749" cy="277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ATER della provincia di Roma">
            <a:extLst>
              <a:ext uri="{FF2B5EF4-FFF2-40B4-BE49-F238E27FC236}">
                <a16:creationId xmlns:a16="http://schemas.microsoft.com/office/drawing/2014/main" id="{4B4EF097-F395-0FB2-6EF3-7E8AA89764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9" b="28073"/>
          <a:stretch/>
        </p:blipFill>
        <p:spPr bwMode="auto">
          <a:xfrm>
            <a:off x="10118851" y="2647754"/>
            <a:ext cx="1348730" cy="50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Łącznik prosty 25">
            <a:extLst>
              <a:ext uri="{FF2B5EF4-FFF2-40B4-BE49-F238E27FC236}">
                <a16:creationId xmlns:a16="http://schemas.microsoft.com/office/drawing/2014/main" id="{C903D37B-C76A-730E-579C-0B78D91B0C7C}"/>
              </a:ext>
            </a:extLst>
          </p:cNvPr>
          <p:cNvCxnSpPr>
            <a:cxnSpLocks/>
          </p:cNvCxnSpPr>
          <p:nvPr/>
        </p:nvCxnSpPr>
        <p:spPr>
          <a:xfrm>
            <a:off x="9989389" y="1914687"/>
            <a:ext cx="0" cy="1614252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7" name="Obraz 26">
            <a:extLst>
              <a:ext uri="{FF2B5EF4-FFF2-40B4-BE49-F238E27FC236}">
                <a16:creationId xmlns:a16="http://schemas.microsoft.com/office/drawing/2014/main" id="{23DA91BD-FE39-CF0F-DE82-585B9F39112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74794" y="3758629"/>
            <a:ext cx="1469576" cy="410030"/>
          </a:xfrm>
          <a:prstGeom prst="rect">
            <a:avLst/>
          </a:prstGeom>
        </p:spPr>
      </p:pic>
      <p:pic>
        <p:nvPicPr>
          <p:cNvPr id="28" name="Picture 6" descr="Elfran - instalacje fotowoltaiczne montaż instalacje doradzwto Łódź">
            <a:extLst>
              <a:ext uri="{FF2B5EF4-FFF2-40B4-BE49-F238E27FC236}">
                <a16:creationId xmlns:a16="http://schemas.microsoft.com/office/drawing/2014/main" id="{64B7D887-D66B-048C-9375-32FA98905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750" y="2059957"/>
            <a:ext cx="1524788" cy="24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229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437E3-6022-733E-347F-A4A6C861B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CCA0B807-879F-468E-8F4F-26B715D90E9A}"/>
              </a:ext>
            </a:extLst>
          </p:cNvPr>
          <p:cNvSpPr txBox="1">
            <a:spLocks/>
          </p:cNvSpPr>
          <p:nvPr/>
        </p:nvSpPr>
        <p:spPr>
          <a:xfrm>
            <a:off x="868636" y="814388"/>
            <a:ext cx="4639821" cy="14641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896938" algn="l"/>
              </a:tabLst>
              <a:defRPr sz="6000" b="1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l-PL" sz="4400" dirty="0">
                <a:solidFill>
                  <a:srgbClr val="063475"/>
                </a:solidFill>
              </a:rPr>
              <a:t>RESHeat demo in </a:t>
            </a:r>
            <a:r>
              <a:rPr lang="pl-PL" sz="4400" dirty="0" err="1">
                <a:solidFill>
                  <a:srgbClr val="063475"/>
                </a:solidFill>
              </a:rPr>
              <a:t>Krakow</a:t>
            </a:r>
            <a:endParaRPr lang="pl-PL" sz="4400" dirty="0">
              <a:solidFill>
                <a:srgbClr val="063475"/>
              </a:solidFill>
            </a:endParaRPr>
          </a:p>
        </p:txBody>
      </p:sp>
      <p:sp>
        <p:nvSpPr>
          <p:cNvPr id="2" name="Google Shape;267;p15">
            <a:extLst>
              <a:ext uri="{FF2B5EF4-FFF2-40B4-BE49-F238E27FC236}">
                <a16:creationId xmlns:a16="http://schemas.microsoft.com/office/drawing/2014/main" id="{9899EDF1-2FF2-C040-9696-7E3B2FEA7C0F}"/>
              </a:ext>
            </a:extLst>
          </p:cNvPr>
          <p:cNvSpPr/>
          <p:nvPr/>
        </p:nvSpPr>
        <p:spPr>
          <a:xfrm>
            <a:off x="913668" y="2725522"/>
            <a:ext cx="9845041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Location: </a:t>
            </a:r>
            <a:r>
              <a:rPr lang="pl-PL" sz="1800" b="1" u="sng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26 Działkowa Street, Kraków</a:t>
            </a:r>
            <a:endParaRPr dirty="0">
              <a:solidFill>
                <a:schemeClr val="tx2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year of construction: 2013 </a:t>
            </a:r>
            <a:endParaRPr dirty="0">
              <a:solidFill>
                <a:schemeClr val="tx2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number of </a:t>
            </a:r>
            <a:r>
              <a:rPr lang="pl-PL" sz="18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flats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: 24 </a:t>
            </a:r>
            <a:endParaRPr dirty="0">
              <a:solidFill>
                <a:schemeClr val="tx2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heating: natural gas.</a:t>
            </a:r>
            <a:endParaRPr dirty="0">
              <a:solidFill>
                <a:schemeClr val="tx2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u="sng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Next door an identical building. </a:t>
            </a:r>
            <a:endParaRPr dirty="0">
              <a:solidFill>
                <a:schemeClr val="tx2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u="sng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During the project it </a:t>
            </a:r>
            <a:r>
              <a:rPr lang="pl-PL" sz="1800" b="1" u="sng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is</a:t>
            </a:r>
            <a:r>
              <a:rPr lang="pl-PL" sz="1800" b="1" u="sng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l-PL" sz="1800" b="1" u="sng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possible</a:t>
            </a:r>
            <a:endParaRPr lang="pl-PL" sz="1800" b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u="sng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 to compare heating </a:t>
            </a:r>
            <a:r>
              <a:rPr lang="pl-PL" sz="1800" b="1" u="sng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costs</a:t>
            </a:r>
            <a:endParaRPr lang="pl-PL" sz="1800" b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u="sng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 for before/after retrofitting</a:t>
            </a:r>
            <a:endParaRPr dirty="0">
              <a:solidFill>
                <a:schemeClr val="tx2"/>
              </a:solidFill>
            </a:endParaRPr>
          </a:p>
        </p:txBody>
      </p:sp>
      <p:pic>
        <p:nvPicPr>
          <p:cNvPr id="6" name="Google Shape;268;p15">
            <a:extLst>
              <a:ext uri="{FF2B5EF4-FFF2-40B4-BE49-F238E27FC236}">
                <a16:creationId xmlns:a16="http://schemas.microsoft.com/office/drawing/2014/main" id="{0F91CCBE-D0EC-206A-47FD-92F37339993E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3425" y="2984691"/>
            <a:ext cx="3223899" cy="2857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69;p15">
            <a:extLst>
              <a:ext uri="{FF2B5EF4-FFF2-40B4-BE49-F238E27FC236}">
                <a16:creationId xmlns:a16="http://schemas.microsoft.com/office/drawing/2014/main" id="{50AF1ABA-ABF2-5B3D-584E-7F5E7A0152B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9097"/>
          <a:stretch/>
        </p:blipFill>
        <p:spPr>
          <a:xfrm>
            <a:off x="8780550" y="2984691"/>
            <a:ext cx="3302639" cy="2857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70;p15">
            <a:extLst>
              <a:ext uri="{FF2B5EF4-FFF2-40B4-BE49-F238E27FC236}">
                <a16:creationId xmlns:a16="http://schemas.microsoft.com/office/drawing/2014/main" id="{5982618A-AD6A-1B31-B92C-DB06B4D4555A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3425" y="422738"/>
            <a:ext cx="3223899" cy="2387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271;p15">
            <a:extLst>
              <a:ext uri="{FF2B5EF4-FFF2-40B4-BE49-F238E27FC236}">
                <a16:creationId xmlns:a16="http://schemas.microsoft.com/office/drawing/2014/main" id="{91784023-8BE1-819A-ED0D-D80CEEC40FE1}"/>
              </a:ext>
            </a:extLst>
          </p:cNvPr>
          <p:cNvPicPr preferRelativeResize="0"/>
          <p:nvPr/>
        </p:nvPicPr>
        <p:blipFill rotWithShape="1">
          <a:blip r:embed="rId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80550" y="422738"/>
            <a:ext cx="3302639" cy="239650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273;p15">
            <a:extLst>
              <a:ext uri="{FF2B5EF4-FFF2-40B4-BE49-F238E27FC236}">
                <a16:creationId xmlns:a16="http://schemas.microsoft.com/office/drawing/2014/main" id="{715A9571-0FEF-0536-B9C5-8B9553BDB271}"/>
              </a:ext>
            </a:extLst>
          </p:cNvPr>
          <p:cNvSpPr txBox="1"/>
          <p:nvPr/>
        </p:nvSpPr>
        <p:spPr>
          <a:xfrm>
            <a:off x="1040181" y="5522410"/>
            <a:ext cx="1257701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0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Promo</a:t>
            </a:r>
            <a:r>
              <a:rPr lang="pl-PL" sz="20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l-PL" sz="2000" dirty="0">
                <a:solidFill>
                  <a:schemeClr val="tx2"/>
                </a:solidFill>
                <a:ea typeface="Calibri"/>
                <a:cs typeface="Calibri" panose="020F0502020204030204" pitchFamily="34" charset="0"/>
                <a:sym typeface="Calibri"/>
              </a:rPr>
              <a:t>video→</a:t>
            </a:r>
            <a:endParaRPr dirty="0">
              <a:solidFill>
                <a:schemeClr val="tx2"/>
              </a:solidFill>
            </a:endParaRPr>
          </a:p>
        </p:txBody>
      </p:sp>
      <p:pic>
        <p:nvPicPr>
          <p:cNvPr id="32" name="Obraz 31" descr="Obraz zawierający zrzut ekranu, Grafika&#10;&#10;Opis wygenerowany automatycznie">
            <a:extLst>
              <a:ext uri="{FF2B5EF4-FFF2-40B4-BE49-F238E27FC236}">
                <a16:creationId xmlns:a16="http://schemas.microsoft.com/office/drawing/2014/main" id="{0F9301B5-74E0-B704-6D3C-DEA53A6348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1932" y="5122664"/>
            <a:ext cx="1507338" cy="150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598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FACA0-E719-72F9-69DE-5901706BC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6E8A274B-3B94-C829-83B1-D52F72A2CE86}"/>
              </a:ext>
            </a:extLst>
          </p:cNvPr>
          <p:cNvSpPr txBox="1">
            <a:spLocks/>
          </p:cNvSpPr>
          <p:nvPr/>
        </p:nvSpPr>
        <p:spPr>
          <a:xfrm>
            <a:off x="871893" y="610114"/>
            <a:ext cx="4241893" cy="14641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896938" algn="l"/>
              </a:tabLst>
              <a:defRPr sz="6000" b="1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l-PL" sz="3700" dirty="0">
                <a:solidFill>
                  <a:srgbClr val="063475"/>
                </a:solidFill>
              </a:rPr>
              <a:t>RESHeat demo in </a:t>
            </a:r>
            <a:r>
              <a:rPr lang="pl-PL" sz="3700" dirty="0" err="1">
                <a:solidFill>
                  <a:srgbClr val="063475"/>
                </a:solidFill>
              </a:rPr>
              <a:t>Krakow</a:t>
            </a:r>
            <a:endParaRPr lang="pl-PL" sz="3700" dirty="0">
              <a:solidFill>
                <a:srgbClr val="063475"/>
              </a:solidFill>
            </a:endParaRPr>
          </a:p>
        </p:txBody>
      </p:sp>
      <p:pic>
        <p:nvPicPr>
          <p:cNvPr id="2" name="Picture 59">
            <a:extLst>
              <a:ext uri="{FF2B5EF4-FFF2-40B4-BE49-F238E27FC236}">
                <a16:creationId xmlns:a16="http://schemas.microsoft.com/office/drawing/2014/main" id="{F7637730-608F-9C2F-77A0-8FA38C8328C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668" y="3648236"/>
            <a:ext cx="3715557" cy="2025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8">
            <a:extLst>
              <a:ext uri="{FF2B5EF4-FFF2-40B4-BE49-F238E27FC236}">
                <a16:creationId xmlns:a16="http://schemas.microsoft.com/office/drawing/2014/main" id="{E31D259A-0702-01B2-D682-05597D423C2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412692" y="446838"/>
            <a:ext cx="2443136" cy="260035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C222A741-CECD-3565-6F3D-CF9AEBA5E4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0673" y="525447"/>
            <a:ext cx="1843886" cy="2447203"/>
          </a:xfrm>
          <a:prstGeom prst="rect">
            <a:avLst/>
          </a:prstGeom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80127B5D-71BD-F12F-FA33-78B05B7AC6B7}"/>
              </a:ext>
            </a:extLst>
          </p:cNvPr>
          <p:cNvSpPr txBox="1"/>
          <p:nvPr/>
        </p:nvSpPr>
        <p:spPr>
          <a:xfrm>
            <a:off x="7918332" y="2995615"/>
            <a:ext cx="17448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i="1" dirty="0">
                <a:solidFill>
                  <a:schemeClr val="tx2"/>
                </a:solidFill>
              </a:rPr>
              <a:t>OILON RE 76</a:t>
            </a:r>
            <a:endParaRPr lang="pl-PL" sz="1800" i="1" dirty="0">
              <a:solidFill>
                <a:schemeClr val="tx2"/>
              </a:solidFill>
            </a:endParaRPr>
          </a:p>
          <a:p>
            <a:pPr algn="ctr"/>
            <a:r>
              <a:rPr lang="pl-PL" sz="1800" i="1" dirty="0" err="1">
                <a:solidFill>
                  <a:schemeClr val="tx2"/>
                </a:solidFill>
              </a:rPr>
              <a:t>Heat</a:t>
            </a:r>
            <a:r>
              <a:rPr lang="pl-PL" sz="1800" i="1" dirty="0">
                <a:solidFill>
                  <a:schemeClr val="tx2"/>
                </a:solidFill>
              </a:rPr>
              <a:t> pump</a:t>
            </a:r>
            <a:endParaRPr lang="pl-PL" i="1" dirty="0">
              <a:solidFill>
                <a:schemeClr val="tx2"/>
              </a:solidFill>
            </a:endParaRPr>
          </a:p>
        </p:txBody>
      </p:sp>
      <p:pic>
        <p:nvPicPr>
          <p:cNvPr id="24" name="Obraz 23" descr="Obraz zawierający na wolnym powietrzu, niebo, śnieg, drzewo&#10;&#10;Opis wygenerowany automatycznie">
            <a:extLst>
              <a:ext uri="{FF2B5EF4-FFF2-40B4-BE49-F238E27FC236}">
                <a16:creationId xmlns:a16="http://schemas.microsoft.com/office/drawing/2014/main" id="{951BED00-B604-1074-E83D-9DB50B9CAC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8742" y="3664912"/>
            <a:ext cx="3068930" cy="2310688"/>
          </a:xfrm>
          <a:prstGeom prst="rect">
            <a:avLst/>
          </a:prstGeom>
        </p:spPr>
      </p:pic>
      <p:sp>
        <p:nvSpPr>
          <p:cNvPr id="25" name="pole tekstowe 24">
            <a:extLst>
              <a:ext uri="{FF2B5EF4-FFF2-40B4-BE49-F238E27FC236}">
                <a16:creationId xmlns:a16="http://schemas.microsoft.com/office/drawing/2014/main" id="{6D132C4A-54E3-8CD0-157D-3B5ADE357A10}"/>
              </a:ext>
            </a:extLst>
          </p:cNvPr>
          <p:cNvSpPr txBox="1"/>
          <p:nvPr/>
        </p:nvSpPr>
        <p:spPr>
          <a:xfrm>
            <a:off x="4179149" y="6005210"/>
            <a:ext cx="40502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i="1" dirty="0">
                <a:solidFill>
                  <a:schemeClr val="tx2"/>
                </a:solidFill>
              </a:rPr>
              <a:t>Underground heat </a:t>
            </a:r>
            <a:r>
              <a:rPr lang="pl-PL" sz="1800" i="1" dirty="0" err="1">
                <a:solidFill>
                  <a:schemeClr val="tx2"/>
                </a:solidFill>
              </a:rPr>
              <a:t>storage</a:t>
            </a:r>
            <a:r>
              <a:rPr lang="pl-PL" sz="1800" i="1" dirty="0">
                <a:solidFill>
                  <a:schemeClr val="tx2"/>
                </a:solidFill>
              </a:rPr>
              <a:t> tank</a:t>
            </a:r>
          </a:p>
          <a:p>
            <a:pPr algn="ctr"/>
            <a:r>
              <a:rPr lang="pl-PL" sz="1800" dirty="0">
                <a:solidFill>
                  <a:schemeClr val="tx2"/>
                </a:solidFill>
              </a:rPr>
              <a:t>50 m</a:t>
            </a:r>
            <a:r>
              <a:rPr lang="pl-PL" sz="1800" baseline="30000" dirty="0">
                <a:solidFill>
                  <a:schemeClr val="tx2"/>
                </a:solidFill>
              </a:rPr>
              <a:t>3</a:t>
            </a:r>
            <a:r>
              <a:rPr lang="pl-PL" sz="1800" dirty="0">
                <a:solidFill>
                  <a:schemeClr val="tx2"/>
                </a:solidFill>
              </a:rPr>
              <a:t> </a:t>
            </a:r>
            <a:r>
              <a:rPr lang="pl-PL" sz="1800" dirty="0" err="1">
                <a:solidFill>
                  <a:schemeClr val="tx2"/>
                </a:solidFill>
              </a:rPr>
              <a:t>volume</a:t>
            </a:r>
            <a:endParaRPr lang="pl-PL" i="1" dirty="0">
              <a:solidFill>
                <a:schemeClr val="tx2"/>
              </a:solidFill>
            </a:endParaRP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A0CAFBFF-EBB9-9610-1AA2-BD58B78C2EF7}"/>
              </a:ext>
            </a:extLst>
          </p:cNvPr>
          <p:cNvSpPr txBox="1"/>
          <p:nvPr/>
        </p:nvSpPr>
        <p:spPr>
          <a:xfrm>
            <a:off x="5761818" y="2995615"/>
            <a:ext cx="17448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i="1" dirty="0">
                <a:solidFill>
                  <a:schemeClr val="tx2"/>
                </a:solidFill>
              </a:rPr>
              <a:t>Sun-</a:t>
            </a:r>
            <a:r>
              <a:rPr lang="pl-PL" i="1" dirty="0" err="1">
                <a:solidFill>
                  <a:schemeClr val="tx2"/>
                </a:solidFill>
              </a:rPr>
              <a:t>tracked</a:t>
            </a:r>
            <a:r>
              <a:rPr lang="pl-PL" i="1" dirty="0">
                <a:solidFill>
                  <a:schemeClr val="tx2"/>
                </a:solidFill>
              </a:rPr>
              <a:t> </a:t>
            </a:r>
            <a:r>
              <a:rPr lang="pl-PL" i="1" dirty="0" err="1">
                <a:solidFill>
                  <a:schemeClr val="tx2"/>
                </a:solidFill>
              </a:rPr>
              <a:t>solar</a:t>
            </a:r>
            <a:r>
              <a:rPr lang="pl-PL" i="1" dirty="0">
                <a:solidFill>
                  <a:schemeClr val="tx2"/>
                </a:solidFill>
              </a:rPr>
              <a:t> </a:t>
            </a:r>
            <a:r>
              <a:rPr lang="pl-PL" i="1" dirty="0" err="1">
                <a:solidFill>
                  <a:schemeClr val="tx2"/>
                </a:solidFill>
              </a:rPr>
              <a:t>collectors</a:t>
            </a:r>
            <a:endParaRPr lang="pl-PL" i="1" dirty="0">
              <a:solidFill>
                <a:schemeClr val="tx2"/>
              </a:solidFill>
            </a:endParaRPr>
          </a:p>
        </p:txBody>
      </p:sp>
      <p:pic>
        <p:nvPicPr>
          <p:cNvPr id="27" name="Picture 12">
            <a:extLst>
              <a:ext uri="{FF2B5EF4-FFF2-40B4-BE49-F238E27FC236}">
                <a16:creationId xmlns:a16="http://schemas.microsoft.com/office/drawing/2014/main" id="{0975235B-FAF9-B8B8-60C9-2860DF55107A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698042" y="795474"/>
            <a:ext cx="2443135" cy="1957146"/>
          </a:xfrm>
          <a:prstGeom prst="rect">
            <a:avLst/>
          </a:prstGeom>
        </p:spPr>
      </p:pic>
      <p:sp>
        <p:nvSpPr>
          <p:cNvPr id="28" name="pole tekstowe 27">
            <a:extLst>
              <a:ext uri="{FF2B5EF4-FFF2-40B4-BE49-F238E27FC236}">
                <a16:creationId xmlns:a16="http://schemas.microsoft.com/office/drawing/2014/main" id="{5852573F-9DE5-A4B2-7DC5-BD6283A5EFCA}"/>
              </a:ext>
            </a:extLst>
          </p:cNvPr>
          <p:cNvSpPr txBox="1"/>
          <p:nvPr/>
        </p:nvSpPr>
        <p:spPr>
          <a:xfrm>
            <a:off x="10020665" y="2950495"/>
            <a:ext cx="17448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i="1" dirty="0">
                <a:solidFill>
                  <a:schemeClr val="tx2"/>
                </a:solidFill>
              </a:rPr>
              <a:t>Sun-</a:t>
            </a:r>
            <a:r>
              <a:rPr lang="pl-PL" i="1" dirty="0" err="1">
                <a:solidFill>
                  <a:schemeClr val="tx2"/>
                </a:solidFill>
              </a:rPr>
              <a:t>tracked</a:t>
            </a:r>
            <a:r>
              <a:rPr lang="pl-PL" i="1" dirty="0">
                <a:solidFill>
                  <a:schemeClr val="tx2"/>
                </a:solidFill>
              </a:rPr>
              <a:t> PV/T </a:t>
            </a:r>
            <a:r>
              <a:rPr lang="pl-PL" i="1" dirty="0" err="1">
                <a:solidFill>
                  <a:schemeClr val="tx2"/>
                </a:solidFill>
              </a:rPr>
              <a:t>modules</a:t>
            </a:r>
            <a:endParaRPr lang="pl-PL" i="1" dirty="0">
              <a:solidFill>
                <a:schemeClr val="tx2"/>
              </a:solidFill>
            </a:endParaRPr>
          </a:p>
        </p:txBody>
      </p:sp>
      <p:pic>
        <p:nvPicPr>
          <p:cNvPr id="29" name="Obraz 28" descr="Obraz zawierający tekst, zrzut ekranu, diagram, Plan&#10;&#10;Opis wygenerowany automatycznie">
            <a:extLst>
              <a:ext uri="{FF2B5EF4-FFF2-40B4-BE49-F238E27FC236}">
                <a16:creationId xmlns:a16="http://schemas.microsoft.com/office/drawing/2014/main" id="{E1DBCFF8-8495-7C15-BB59-67D64B3EED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"/>
          <a:stretch/>
        </p:blipFill>
        <p:spPr>
          <a:xfrm>
            <a:off x="7951490" y="3664911"/>
            <a:ext cx="4138349" cy="2302977"/>
          </a:xfrm>
          <a:prstGeom prst="rect">
            <a:avLst/>
          </a:prstGeom>
        </p:spPr>
      </p:pic>
      <p:sp>
        <p:nvSpPr>
          <p:cNvPr id="30" name="pole tekstowe 29">
            <a:extLst>
              <a:ext uri="{FF2B5EF4-FFF2-40B4-BE49-F238E27FC236}">
                <a16:creationId xmlns:a16="http://schemas.microsoft.com/office/drawing/2014/main" id="{83150572-CECB-16E0-B05C-1EE91E401007}"/>
              </a:ext>
            </a:extLst>
          </p:cNvPr>
          <p:cNvSpPr txBox="1"/>
          <p:nvPr/>
        </p:nvSpPr>
        <p:spPr>
          <a:xfrm>
            <a:off x="9049936" y="6035973"/>
            <a:ext cx="2503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i="1" dirty="0">
                <a:solidFill>
                  <a:schemeClr val="tx2"/>
                </a:solidFill>
              </a:rPr>
              <a:t>Control panel</a:t>
            </a:r>
            <a:endParaRPr lang="pl-PL" i="1" dirty="0">
              <a:solidFill>
                <a:schemeClr val="tx2"/>
              </a:solidFill>
            </a:endParaRP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055065EF-40A2-B769-C8E6-1C3411E76905}"/>
              </a:ext>
            </a:extLst>
          </p:cNvPr>
          <p:cNvSpPr txBox="1"/>
          <p:nvPr/>
        </p:nvSpPr>
        <p:spPr>
          <a:xfrm>
            <a:off x="1899004" y="5682044"/>
            <a:ext cx="17448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i="1" dirty="0">
                <a:solidFill>
                  <a:schemeClr val="tx2"/>
                </a:solidFill>
              </a:rPr>
              <a:t>PV </a:t>
            </a:r>
            <a:r>
              <a:rPr lang="pl-PL" i="1" dirty="0" err="1">
                <a:solidFill>
                  <a:schemeClr val="tx2"/>
                </a:solidFill>
              </a:rPr>
              <a:t>pannels</a:t>
            </a:r>
            <a:r>
              <a:rPr lang="pl-PL" i="1" dirty="0">
                <a:solidFill>
                  <a:schemeClr val="tx2"/>
                </a:solidFill>
              </a:rPr>
              <a:t> </a:t>
            </a:r>
            <a:r>
              <a:rPr lang="pl-PL" i="1" dirty="0" err="1">
                <a:solidFill>
                  <a:schemeClr val="tx2"/>
                </a:solidFill>
              </a:rPr>
              <a:t>instalation</a:t>
            </a:r>
            <a:endParaRPr lang="pl-PL" i="1" dirty="0">
              <a:solidFill>
                <a:schemeClr val="tx2"/>
              </a:solidFill>
            </a:endParaRPr>
          </a:p>
        </p:txBody>
      </p:sp>
      <p:sp>
        <p:nvSpPr>
          <p:cNvPr id="5" name="Google Shape;285;p16">
            <a:extLst>
              <a:ext uri="{FF2B5EF4-FFF2-40B4-BE49-F238E27FC236}">
                <a16:creationId xmlns:a16="http://schemas.microsoft.com/office/drawing/2014/main" id="{7280A04D-5C83-0B8D-EAB4-A112F6BF4321}"/>
              </a:ext>
            </a:extLst>
          </p:cNvPr>
          <p:cNvSpPr txBox="1">
            <a:spLocks/>
          </p:cNvSpPr>
          <p:nvPr/>
        </p:nvSpPr>
        <p:spPr>
          <a:xfrm>
            <a:off x="871893" y="2029762"/>
            <a:ext cx="4637307" cy="152525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r>
              <a:rPr lang="pl-PL" sz="1800" b="1" u="sng" dirty="0">
                <a:latin typeface="Barlow" panose="00000500000000000000" pitchFamily="2" charset="-18"/>
              </a:rPr>
              <a:t>Installation power:</a:t>
            </a:r>
            <a:endParaRPr lang="pl-PL" b="1" dirty="0">
              <a:latin typeface="Barlow" panose="00000500000000000000" pitchFamily="2" charset="-18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r>
              <a:rPr lang="pl-PL" sz="1800" dirty="0">
                <a:latin typeface="Barlow" panose="00000500000000000000" pitchFamily="2" charset="-18"/>
              </a:rPr>
              <a:t>Solar collectors on </a:t>
            </a:r>
            <a:r>
              <a:rPr lang="pl-PL" sz="1800" dirty="0" err="1">
                <a:latin typeface="Barlow" panose="00000500000000000000" pitchFamily="2" charset="-18"/>
              </a:rPr>
              <a:t>trackers</a:t>
            </a:r>
            <a:r>
              <a:rPr lang="pl-PL" sz="1800" dirty="0">
                <a:latin typeface="Barlow" panose="00000500000000000000" pitchFamily="2" charset="-18"/>
              </a:rPr>
              <a:t>: 30.4 </a:t>
            </a:r>
            <a:r>
              <a:rPr lang="pl-PL" sz="1800" dirty="0" err="1">
                <a:latin typeface="Barlow" panose="00000500000000000000" pitchFamily="2" charset="-18"/>
              </a:rPr>
              <a:t>kWt</a:t>
            </a:r>
            <a:endParaRPr lang="pl-PL" dirty="0">
              <a:latin typeface="Barlow" panose="00000500000000000000" pitchFamily="2" charset="-18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r>
              <a:rPr lang="pl-PL" sz="1800" dirty="0">
                <a:latin typeface="Barlow" panose="00000500000000000000" pitchFamily="2" charset="-18"/>
              </a:rPr>
              <a:t>PVT modules on </a:t>
            </a:r>
            <a:r>
              <a:rPr lang="pl-PL" sz="1800" dirty="0" err="1">
                <a:latin typeface="Barlow" panose="00000500000000000000" pitchFamily="2" charset="-18"/>
              </a:rPr>
              <a:t>trackers</a:t>
            </a:r>
            <a:r>
              <a:rPr lang="pl-PL" sz="1800" dirty="0">
                <a:latin typeface="Barlow" panose="00000500000000000000" pitchFamily="2" charset="-18"/>
              </a:rPr>
              <a:t>: 10.4 </a:t>
            </a:r>
            <a:r>
              <a:rPr lang="pl-PL" sz="1800" dirty="0" err="1">
                <a:latin typeface="Barlow" panose="00000500000000000000" pitchFamily="2" charset="-18"/>
              </a:rPr>
              <a:t>kWe</a:t>
            </a:r>
            <a:r>
              <a:rPr lang="pl-PL" sz="1800" dirty="0">
                <a:latin typeface="Barlow" panose="00000500000000000000" pitchFamily="2" charset="-18"/>
              </a:rPr>
              <a:t>, 5.6 </a:t>
            </a:r>
            <a:r>
              <a:rPr lang="pl-PL" sz="1800" dirty="0" err="1">
                <a:latin typeface="Barlow" panose="00000500000000000000" pitchFamily="2" charset="-18"/>
              </a:rPr>
              <a:t>kWt</a:t>
            </a:r>
            <a:endParaRPr lang="pl-PL" dirty="0">
              <a:latin typeface="Barlow" panose="00000500000000000000" pitchFamily="2" charset="-18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r>
              <a:rPr lang="pl-PL" sz="1800" dirty="0">
                <a:latin typeface="Barlow" panose="00000500000000000000" pitchFamily="2" charset="-18"/>
              </a:rPr>
              <a:t>Stationary PV panels: 30 </a:t>
            </a:r>
            <a:r>
              <a:rPr lang="pl-PL" sz="1800" dirty="0" err="1">
                <a:latin typeface="Barlow" panose="00000500000000000000" pitchFamily="2" charset="-18"/>
              </a:rPr>
              <a:t>kWe</a:t>
            </a:r>
            <a:r>
              <a:rPr lang="pl-PL" sz="1800" dirty="0">
                <a:latin typeface="Barlow" panose="00000500000000000000" pitchFamily="2" charset="-18"/>
              </a:rPr>
              <a:t> (68 pcs.)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r>
              <a:rPr lang="pl-PL" sz="1800" dirty="0">
                <a:latin typeface="Barlow" panose="00000500000000000000" pitchFamily="2" charset="-18"/>
              </a:rPr>
              <a:t>Heat pump: 95 kW</a:t>
            </a:r>
            <a:endParaRPr lang="pl-PL" dirty="0">
              <a:latin typeface="Barlow" panose="00000500000000000000" pitchFamily="2" charset="-18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r>
              <a:rPr lang="pl-PL" sz="1800" dirty="0">
                <a:latin typeface="Barlow" panose="00000500000000000000" pitchFamily="2" charset="-18"/>
              </a:rPr>
              <a:t>Underground heat storage: 50m</a:t>
            </a:r>
            <a:r>
              <a:rPr lang="pl-PL" sz="1800" baseline="30000" dirty="0">
                <a:latin typeface="Barlow" panose="00000500000000000000" pitchFamily="2" charset="-18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2292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6CAA2-C20E-1E7B-165C-D3687939F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0D642AD1-3246-540F-601B-A29BA19BCF59}"/>
              </a:ext>
            </a:extLst>
          </p:cNvPr>
          <p:cNvSpPr txBox="1">
            <a:spLocks/>
          </p:cNvSpPr>
          <p:nvPr/>
        </p:nvSpPr>
        <p:spPr>
          <a:xfrm>
            <a:off x="936642" y="863855"/>
            <a:ext cx="5445777" cy="105139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896938" algn="l"/>
              </a:tabLst>
              <a:defRPr sz="6000" b="1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l-PL" sz="3700" dirty="0">
                <a:solidFill>
                  <a:srgbClr val="063475"/>
                </a:solidFill>
              </a:rPr>
              <a:t>RESHeat - demo in </a:t>
            </a:r>
            <a:r>
              <a:rPr lang="pl-PL" sz="3700" dirty="0" err="1">
                <a:solidFill>
                  <a:srgbClr val="063475"/>
                </a:solidFill>
              </a:rPr>
              <a:t>Krakow</a:t>
            </a:r>
            <a:endParaRPr lang="pl-PL" sz="3700" dirty="0">
              <a:solidFill>
                <a:srgbClr val="063475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26E546A-5283-2E97-D62F-2286B2912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642" y="1915253"/>
            <a:ext cx="4958711" cy="24812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141BF84-52FA-FAED-6894-239F8DFE51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4836" y="1904896"/>
            <a:ext cx="5169347" cy="24916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67B14F5C-D5D9-2EC6-F224-1E0832C45B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642" y="4509517"/>
            <a:ext cx="4947800" cy="22634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610BE55-950D-9C29-2F1D-3FAC74D9D6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7475" y="4509517"/>
            <a:ext cx="5169347" cy="22338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08186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1CF0A-81A8-57E6-C0A5-17E36BD24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C5248BFE-4603-6F41-99EE-651BD794C62F}"/>
              </a:ext>
            </a:extLst>
          </p:cNvPr>
          <p:cNvSpPr txBox="1">
            <a:spLocks/>
          </p:cNvSpPr>
          <p:nvPr/>
        </p:nvSpPr>
        <p:spPr>
          <a:xfrm>
            <a:off x="913668" y="1172556"/>
            <a:ext cx="4639821" cy="14641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896938" algn="l"/>
              </a:tabLst>
              <a:defRPr sz="6000" b="1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l-PL" sz="3700" dirty="0">
                <a:solidFill>
                  <a:srgbClr val="063475"/>
                </a:solidFill>
              </a:rPr>
              <a:t>RESHeat - demo in Limanowa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CEF854D-FA45-D0BC-359E-DF670FCC7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300" y="2636664"/>
            <a:ext cx="3813457" cy="2932446"/>
          </a:xfrm>
          <a:prstGeom prst="rect">
            <a:avLst/>
          </a:prstGeom>
        </p:spPr>
      </p:pic>
      <p:sp>
        <p:nvSpPr>
          <p:cNvPr id="5" name="Google Shape;267;p15">
            <a:extLst>
              <a:ext uri="{FF2B5EF4-FFF2-40B4-BE49-F238E27FC236}">
                <a16:creationId xmlns:a16="http://schemas.microsoft.com/office/drawing/2014/main" id="{CB306027-5CC1-278B-0BF3-03A5F29188F6}"/>
              </a:ext>
            </a:extLst>
          </p:cNvPr>
          <p:cNvSpPr/>
          <p:nvPr/>
        </p:nvSpPr>
        <p:spPr>
          <a:xfrm>
            <a:off x="955593" y="5657712"/>
            <a:ext cx="635501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Location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: </a:t>
            </a:r>
            <a:r>
              <a:rPr lang="pl-PL" sz="1800" b="1" u="sng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5 Drzewna </a:t>
            </a:r>
            <a:r>
              <a:rPr lang="pl-PL" sz="1800" b="1" u="sng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Street</a:t>
            </a:r>
            <a:r>
              <a:rPr lang="pl-PL" sz="1800" b="1" u="sng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, Limanowa</a:t>
            </a:r>
            <a:endParaRPr lang="pl-PL" dirty="0">
              <a:solidFill>
                <a:schemeClr val="tx2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year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 of </a:t>
            </a:r>
            <a:r>
              <a:rPr lang="pl-PL" sz="18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construction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: 2017 </a:t>
            </a:r>
            <a:endParaRPr lang="pl-PL" dirty="0">
              <a:solidFill>
                <a:schemeClr val="tx2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number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 of </a:t>
            </a:r>
            <a:r>
              <a:rPr lang="pl-PL" sz="18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flats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: 9 (</a:t>
            </a:r>
            <a:r>
              <a:rPr lang="pl-PL" sz="18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ground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l-PL" sz="18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floor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l-PL" sz="18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only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)</a:t>
            </a:r>
            <a:endParaRPr lang="pl-PL" dirty="0">
              <a:solidFill>
                <a:schemeClr val="tx2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heating: </a:t>
            </a:r>
            <a:r>
              <a:rPr lang="pl-PL" sz="18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natural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l-PL" sz="18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gas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.</a:t>
            </a:r>
            <a:endParaRPr lang="pl-PL" dirty="0">
              <a:solidFill>
                <a:schemeClr val="tx2"/>
              </a:solidFill>
            </a:endParaRPr>
          </a:p>
        </p:txBody>
      </p:sp>
      <p:pic>
        <p:nvPicPr>
          <p:cNvPr id="7" name="Obraz 6" descr="Obraz zawierający na wolnym powietrzu, Energia słoneczna, energia słoneczna, dom&#10;&#10;Opis wygenerowany automatycznie">
            <a:extLst>
              <a:ext uri="{FF2B5EF4-FFF2-40B4-BE49-F238E27FC236}">
                <a16:creationId xmlns:a16="http://schemas.microsoft.com/office/drawing/2014/main" id="{1B5E6CB9-FB41-8F60-0A08-00EFA356C6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1849" y="427065"/>
            <a:ext cx="3475735" cy="2606801"/>
          </a:xfrm>
          <a:prstGeom prst="rect">
            <a:avLst/>
          </a:prstGeom>
        </p:spPr>
      </p:pic>
      <p:pic>
        <p:nvPicPr>
          <p:cNvPr id="8" name="Obraz 7" descr="Obraz zawierający chmura, na wolnym powietrzu, okno, budynek&#10;&#10;Opis wygenerowany automatycznie">
            <a:extLst>
              <a:ext uri="{FF2B5EF4-FFF2-40B4-BE49-F238E27FC236}">
                <a16:creationId xmlns:a16="http://schemas.microsoft.com/office/drawing/2014/main" id="{7D1601AB-6570-0E7C-6660-9950B6B62A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4344" y="427065"/>
            <a:ext cx="3475736" cy="2606802"/>
          </a:xfrm>
          <a:prstGeom prst="rect">
            <a:avLst/>
          </a:prstGeom>
        </p:spPr>
      </p:pic>
      <p:pic>
        <p:nvPicPr>
          <p:cNvPr id="10" name="Picture 37">
            <a:extLst>
              <a:ext uri="{FF2B5EF4-FFF2-40B4-BE49-F238E27FC236}">
                <a16:creationId xmlns:a16="http://schemas.microsoft.com/office/drawing/2014/main" id="{8DA98CDC-68ED-DEC7-5AAE-FFA3FBCF4A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2194" y="3302552"/>
            <a:ext cx="2510385" cy="1882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A1CAE7E2-64B5-A19C-E245-6E9C8CBB749D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0706" y="3302552"/>
            <a:ext cx="1665380" cy="1892477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69B43DB5-3B31-A2C3-337E-066ACE95661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1725" y="3291125"/>
            <a:ext cx="1433506" cy="1903904"/>
          </a:xfrm>
          <a:prstGeom prst="rect">
            <a:avLst/>
          </a:prstGeom>
        </p:spPr>
      </p:pic>
      <p:sp>
        <p:nvSpPr>
          <p:cNvPr id="2" name="Google Shape;285;p16">
            <a:extLst>
              <a:ext uri="{FF2B5EF4-FFF2-40B4-BE49-F238E27FC236}">
                <a16:creationId xmlns:a16="http://schemas.microsoft.com/office/drawing/2014/main" id="{467A90BF-0DAF-083D-F59A-BC028AAC814F}"/>
              </a:ext>
            </a:extLst>
          </p:cNvPr>
          <p:cNvSpPr txBox="1">
            <a:spLocks/>
          </p:cNvSpPr>
          <p:nvPr/>
        </p:nvSpPr>
        <p:spPr>
          <a:xfrm>
            <a:off x="4915408" y="5342798"/>
            <a:ext cx="7409344" cy="152525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r>
              <a:rPr lang="pl-PL" sz="1800" b="1" u="sng" dirty="0">
                <a:solidFill>
                  <a:schemeClr val="tx2"/>
                </a:solidFill>
              </a:rPr>
              <a:t>Installation power:</a:t>
            </a:r>
            <a:endParaRPr lang="pl-PL" b="1" dirty="0">
              <a:solidFill>
                <a:schemeClr val="tx2"/>
              </a:solidFill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r>
              <a:rPr lang="pl-PL" sz="1800" dirty="0">
                <a:solidFill>
                  <a:schemeClr val="tx2"/>
                </a:solidFill>
              </a:rPr>
              <a:t>Solar collectors on </a:t>
            </a:r>
            <a:r>
              <a:rPr lang="pl-PL" sz="1800" dirty="0" err="1">
                <a:solidFill>
                  <a:schemeClr val="tx2"/>
                </a:solidFill>
              </a:rPr>
              <a:t>trackers</a:t>
            </a:r>
            <a:r>
              <a:rPr lang="pl-PL" sz="1800" dirty="0">
                <a:solidFill>
                  <a:schemeClr val="tx2"/>
                </a:solidFill>
              </a:rPr>
              <a:t>: 19 </a:t>
            </a:r>
            <a:r>
              <a:rPr lang="pl-PL" sz="1800" dirty="0" err="1">
                <a:solidFill>
                  <a:schemeClr val="tx2"/>
                </a:solidFill>
              </a:rPr>
              <a:t>kWt</a:t>
            </a:r>
            <a:endParaRPr lang="pl-PL" dirty="0">
              <a:solidFill>
                <a:schemeClr val="tx2"/>
              </a:solidFill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r>
              <a:rPr lang="pl-PL" sz="1800" dirty="0">
                <a:solidFill>
                  <a:schemeClr val="tx2"/>
                </a:solidFill>
              </a:rPr>
              <a:t>PVT modules on </a:t>
            </a:r>
            <a:r>
              <a:rPr lang="pl-PL" sz="1800" dirty="0" err="1">
                <a:solidFill>
                  <a:schemeClr val="tx2"/>
                </a:solidFill>
              </a:rPr>
              <a:t>trackers</a:t>
            </a:r>
            <a:r>
              <a:rPr lang="pl-PL" sz="1800" dirty="0">
                <a:solidFill>
                  <a:schemeClr val="tx2"/>
                </a:solidFill>
              </a:rPr>
              <a:t>: 10.4 </a:t>
            </a:r>
            <a:r>
              <a:rPr lang="pl-PL" sz="1800" dirty="0" err="1">
                <a:solidFill>
                  <a:schemeClr val="tx2"/>
                </a:solidFill>
              </a:rPr>
              <a:t>kWe</a:t>
            </a:r>
            <a:r>
              <a:rPr lang="pl-PL" sz="1800" dirty="0">
                <a:solidFill>
                  <a:schemeClr val="tx2"/>
                </a:solidFill>
              </a:rPr>
              <a:t>, 5.6 </a:t>
            </a:r>
            <a:r>
              <a:rPr lang="pl-PL" sz="1800" dirty="0" err="1">
                <a:solidFill>
                  <a:schemeClr val="tx2"/>
                </a:solidFill>
              </a:rPr>
              <a:t>kWt</a:t>
            </a:r>
            <a:endParaRPr lang="pl-PL" dirty="0">
              <a:solidFill>
                <a:schemeClr val="tx2"/>
              </a:solidFill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r>
              <a:rPr lang="pl-PL" sz="1800" dirty="0">
                <a:solidFill>
                  <a:schemeClr val="tx2"/>
                </a:solidFill>
              </a:rPr>
              <a:t>Stationary PV panels: 19.4 </a:t>
            </a:r>
            <a:r>
              <a:rPr lang="pl-PL" sz="1800" dirty="0" err="1">
                <a:solidFill>
                  <a:schemeClr val="tx2"/>
                </a:solidFill>
              </a:rPr>
              <a:t>kWe </a:t>
            </a:r>
            <a:r>
              <a:rPr lang="pl-PL" sz="1800" dirty="0">
                <a:solidFill>
                  <a:schemeClr val="tx2"/>
                </a:solidFill>
              </a:rPr>
              <a:t>(44 units).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r>
              <a:rPr lang="pl-PL" sz="1800" dirty="0">
                <a:solidFill>
                  <a:schemeClr val="tx2"/>
                </a:solidFill>
              </a:rPr>
              <a:t>Heat pump: 42 kW</a:t>
            </a:r>
            <a:endParaRPr lang="pl-PL" dirty="0">
              <a:solidFill>
                <a:schemeClr val="tx2"/>
              </a:solidFill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r>
              <a:rPr lang="pl-PL" sz="1800" dirty="0">
                <a:solidFill>
                  <a:schemeClr val="tx2"/>
                </a:solidFill>
              </a:rPr>
              <a:t>Underground heat storage: 50m</a:t>
            </a:r>
            <a:r>
              <a:rPr lang="pl-PL" sz="1800" baseline="30000" dirty="0">
                <a:solidFill>
                  <a:schemeClr val="tx2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83055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EC6A6-0913-EADD-E8BC-16A047C6D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87352620-F52A-858F-0744-E7BCD7757C20}"/>
              </a:ext>
            </a:extLst>
          </p:cNvPr>
          <p:cNvSpPr txBox="1">
            <a:spLocks/>
          </p:cNvSpPr>
          <p:nvPr/>
        </p:nvSpPr>
        <p:spPr>
          <a:xfrm>
            <a:off x="936642" y="863855"/>
            <a:ext cx="5445777" cy="105139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896938" algn="l"/>
              </a:tabLst>
              <a:defRPr sz="6000" b="1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l-PL" sz="3700" dirty="0">
                <a:solidFill>
                  <a:srgbClr val="063475"/>
                </a:solidFill>
              </a:rPr>
              <a:t>RESHeat - demo in Limanowa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E848F157-1A01-90E6-6803-78781AC74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126" y="1845164"/>
            <a:ext cx="5489293" cy="22829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1310890-2FCB-487A-B1A2-1FB5CDFB9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5031" y="1819610"/>
            <a:ext cx="5456971" cy="23084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B43DBA87-13F3-3955-58CF-8B8FF863E9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126" y="4251130"/>
            <a:ext cx="5489293" cy="24687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E7EF0E6E-5D3E-3DEE-0313-CF00C0797B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3337" y="4251130"/>
            <a:ext cx="5456750" cy="24687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97599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D13CA-7292-C473-6F9F-B02AE362F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82D3ED29-E513-3F14-2641-79F238552B72}"/>
              </a:ext>
            </a:extLst>
          </p:cNvPr>
          <p:cNvSpPr txBox="1">
            <a:spLocks/>
          </p:cNvSpPr>
          <p:nvPr/>
        </p:nvSpPr>
        <p:spPr>
          <a:xfrm>
            <a:off x="913668" y="843464"/>
            <a:ext cx="5579031" cy="14641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896938" algn="l"/>
              </a:tabLst>
              <a:defRPr sz="6000" b="1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l-PL" sz="3700" dirty="0">
                <a:solidFill>
                  <a:srgbClr val="063475"/>
                </a:solidFill>
              </a:rPr>
              <a:t>RESHeat - demo </a:t>
            </a:r>
            <a:r>
              <a:rPr lang="pl-PL" sz="3700" dirty="0" err="1">
                <a:solidFill>
                  <a:srgbClr val="063475"/>
                </a:solidFill>
              </a:rPr>
              <a:t>Palombara</a:t>
            </a:r>
            <a:r>
              <a:rPr lang="pl-PL" sz="3700" dirty="0">
                <a:solidFill>
                  <a:srgbClr val="063475"/>
                </a:solidFill>
              </a:rPr>
              <a:t> Sabina</a:t>
            </a:r>
          </a:p>
        </p:txBody>
      </p:sp>
      <p:pic>
        <p:nvPicPr>
          <p:cNvPr id="3" name="Picture 2" descr="C:\Users\michal\Desktop\PAlombara.png">
            <a:extLst>
              <a:ext uri="{FF2B5EF4-FFF2-40B4-BE49-F238E27FC236}">
                <a16:creationId xmlns:a16="http://schemas.microsoft.com/office/drawing/2014/main" id="{FD8FE014-1D63-49CB-F319-295DDFC34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954" y="2260169"/>
            <a:ext cx="3556764" cy="2936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Solar panels on a roof&#10;&#10;Description automatically generated">
            <a:extLst>
              <a:ext uri="{FF2B5EF4-FFF2-40B4-BE49-F238E27FC236}">
                <a16:creationId xmlns:a16="http://schemas.microsoft.com/office/drawing/2014/main" id="{BB5FBEDE-4B7E-F37B-7729-E96FA966C3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283" y="104800"/>
            <a:ext cx="2983861" cy="2040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I:\RESHEAT New\Włochy\20231103_094112.jpg">
            <a:extLst>
              <a:ext uri="{FF2B5EF4-FFF2-40B4-BE49-F238E27FC236}">
                <a16:creationId xmlns:a16="http://schemas.microsoft.com/office/drawing/2014/main" id="{7C7534F5-CE56-6708-45DC-8FAB04FC4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067" y="2219724"/>
            <a:ext cx="3021076" cy="22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A white box in a room&#10;&#10;Description automatically generated">
            <a:extLst>
              <a:ext uri="{FF2B5EF4-FFF2-40B4-BE49-F238E27FC236}">
                <a16:creationId xmlns:a16="http://schemas.microsoft.com/office/drawing/2014/main" id="{1EA8B984-C60A-5716-F9D8-7CF995D81A3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7" r="25119"/>
          <a:stretch/>
        </p:blipFill>
        <p:spPr>
          <a:xfrm>
            <a:off x="9163063" y="108713"/>
            <a:ext cx="1612167" cy="2020605"/>
          </a:xfrm>
          <a:prstGeom prst="rect">
            <a:avLst/>
          </a:prstGeom>
        </p:spPr>
      </p:pic>
      <p:pic>
        <p:nvPicPr>
          <p:cNvPr id="9" name="Picture 3" descr="I:\RESHEAT New\Włochy\Klimakonwektory\20230613_163917.jpg">
            <a:extLst>
              <a:ext uri="{FF2B5EF4-FFF2-40B4-BE49-F238E27FC236}">
                <a16:creationId xmlns:a16="http://schemas.microsoft.com/office/drawing/2014/main" id="{0D27671E-1EF0-F77B-FB74-6A69585ED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3063" y="2219723"/>
            <a:ext cx="1699356" cy="22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ED43A91-2C25-A629-2C8C-61AD7D8D6EE9}"/>
              </a:ext>
            </a:extLst>
          </p:cNvPr>
          <p:cNvSpPr txBox="1"/>
          <p:nvPr/>
        </p:nvSpPr>
        <p:spPr>
          <a:xfrm>
            <a:off x="985617" y="5262652"/>
            <a:ext cx="60967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Location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: </a:t>
            </a:r>
            <a:r>
              <a:rPr lang="pl-PL" sz="1800" b="1" u="sng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Palombara</a:t>
            </a:r>
            <a:r>
              <a:rPr lang="pl-PL" sz="1800" b="1" u="sng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 Sabina - Włochy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>
                <a:solidFill>
                  <a:schemeClr val="tx2"/>
                </a:solidFill>
              </a:rPr>
              <a:t>End-User</a:t>
            </a:r>
            <a:r>
              <a:rPr lang="it-IT" sz="1800" dirty="0">
                <a:solidFill>
                  <a:schemeClr val="tx2"/>
                </a:solidFill>
              </a:rPr>
              <a:t>: ATER Della Provincia di Roma </a:t>
            </a:r>
            <a:endParaRPr lang="pl-PL" sz="1800" dirty="0">
              <a:solidFill>
                <a:schemeClr val="tx2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Year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 of </a:t>
            </a:r>
            <a:r>
              <a:rPr lang="pl-PL" sz="18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construction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: 1980 - 1985  </a:t>
            </a:r>
            <a:endParaRPr lang="pl-PL" sz="1800" dirty="0">
              <a:solidFill>
                <a:schemeClr val="tx2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Number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 of </a:t>
            </a:r>
            <a:r>
              <a:rPr lang="pl-PL" sz="18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flats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: 13</a:t>
            </a:r>
            <a:endParaRPr lang="pl-PL" sz="1800" dirty="0">
              <a:solidFill>
                <a:schemeClr val="tx2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Heat</a:t>
            </a:r>
            <a:r>
              <a:rPr lang="pl-PL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l-PL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source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: </a:t>
            </a:r>
            <a:r>
              <a:rPr lang="pl-PL" sz="18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natural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l-PL" sz="1800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gas</a:t>
            </a:r>
            <a:r>
              <a:rPr lang="pl-PL" sz="1800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 </a:t>
            </a:r>
            <a:endParaRPr lang="pl-PL" sz="1800" dirty="0">
              <a:solidFill>
                <a:schemeClr val="tx2"/>
              </a:solidFill>
            </a:endParaRPr>
          </a:p>
        </p:txBody>
      </p:sp>
      <p:sp>
        <p:nvSpPr>
          <p:cNvPr id="12" name="Google Shape;285;p16">
            <a:extLst>
              <a:ext uri="{FF2B5EF4-FFF2-40B4-BE49-F238E27FC236}">
                <a16:creationId xmlns:a16="http://schemas.microsoft.com/office/drawing/2014/main" id="{75FFF52D-BD59-C0F7-B55A-B4604B163A2D}"/>
              </a:ext>
            </a:extLst>
          </p:cNvPr>
          <p:cNvSpPr txBox="1">
            <a:spLocks/>
          </p:cNvSpPr>
          <p:nvPr/>
        </p:nvSpPr>
        <p:spPr>
          <a:xfrm>
            <a:off x="4525756" y="5762152"/>
            <a:ext cx="4637307" cy="115424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r>
              <a:rPr lang="pl-PL" sz="1800" b="1" u="sng" dirty="0">
                <a:latin typeface="Barlow" panose="00000500000000000000" pitchFamily="2" charset="-18"/>
              </a:rPr>
              <a:t>Installation </a:t>
            </a:r>
            <a:r>
              <a:rPr lang="pl-PL" sz="1800" b="1" u="sng" dirty="0" err="1">
                <a:latin typeface="Barlow" panose="00000500000000000000" pitchFamily="2" charset="-18"/>
              </a:rPr>
              <a:t>power</a:t>
            </a:r>
            <a:r>
              <a:rPr lang="pl-PL" sz="1800" b="1" u="sng" dirty="0">
                <a:latin typeface="Barlow" panose="00000500000000000000" pitchFamily="2" charset="-18"/>
              </a:rPr>
              <a:t>:</a:t>
            </a:r>
            <a:endParaRPr lang="pl-PL" sz="1800" dirty="0">
              <a:latin typeface="Barlow" panose="00000500000000000000" pitchFamily="2" charset="-18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r>
              <a:rPr lang="pl-PL" sz="1800" dirty="0">
                <a:latin typeface="Barlow" panose="00000500000000000000" pitchFamily="2" charset="-18"/>
              </a:rPr>
              <a:t>PVT </a:t>
            </a:r>
            <a:r>
              <a:rPr lang="pl-PL" sz="1800" dirty="0" err="1">
                <a:latin typeface="Barlow" panose="00000500000000000000" pitchFamily="2" charset="-18"/>
              </a:rPr>
              <a:t>modules</a:t>
            </a:r>
            <a:r>
              <a:rPr lang="pl-PL" sz="1800" dirty="0">
                <a:latin typeface="Barlow" panose="00000500000000000000" pitchFamily="2" charset="-18"/>
              </a:rPr>
              <a:t> : 22.5 </a:t>
            </a:r>
            <a:r>
              <a:rPr lang="pl-PL" sz="1800" dirty="0" err="1">
                <a:latin typeface="Barlow" panose="00000500000000000000" pitchFamily="2" charset="-18"/>
              </a:rPr>
              <a:t>kWe</a:t>
            </a:r>
            <a:r>
              <a:rPr lang="pl-PL" sz="1800" dirty="0">
                <a:latin typeface="Barlow" panose="00000500000000000000" pitchFamily="2" charset="-18"/>
              </a:rPr>
              <a:t>, 30 </a:t>
            </a:r>
            <a:r>
              <a:rPr lang="pl-PL" sz="1800" dirty="0" err="1">
                <a:latin typeface="Barlow" panose="00000500000000000000" pitchFamily="2" charset="-18"/>
              </a:rPr>
              <a:t>kWt</a:t>
            </a:r>
            <a:endParaRPr lang="pl-PL" dirty="0">
              <a:latin typeface="Barlow" panose="00000500000000000000" pitchFamily="2" charset="-18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r>
              <a:rPr lang="pl-PL" sz="1800" dirty="0" err="1">
                <a:latin typeface="Barlow" panose="00000500000000000000" pitchFamily="2" charset="-18"/>
              </a:rPr>
              <a:t>Heat</a:t>
            </a:r>
            <a:r>
              <a:rPr lang="pl-PL" sz="1800" dirty="0">
                <a:latin typeface="Barlow" panose="00000500000000000000" pitchFamily="2" charset="-18"/>
              </a:rPr>
              <a:t> pump: 75 kW with </a:t>
            </a:r>
            <a:r>
              <a:rPr lang="pl-PL" sz="1800" dirty="0" err="1">
                <a:latin typeface="Barlow" panose="00000500000000000000" pitchFamily="2" charset="-18"/>
              </a:rPr>
              <a:t>Drycooler</a:t>
            </a:r>
            <a:r>
              <a:rPr lang="pl-PL" sz="1800" dirty="0">
                <a:latin typeface="Barlow" panose="00000500000000000000" pitchFamily="2" charset="-18"/>
              </a:rPr>
              <a:t> </a:t>
            </a:r>
            <a:endParaRPr lang="pl-PL" dirty="0">
              <a:latin typeface="Barlow" panose="00000500000000000000" pitchFamily="2" charset="-18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r>
              <a:rPr lang="pl-PL" sz="1800" dirty="0" err="1">
                <a:latin typeface="Barlow" panose="00000500000000000000" pitchFamily="2" charset="-18"/>
              </a:rPr>
              <a:t>Thermal</a:t>
            </a:r>
            <a:r>
              <a:rPr lang="pl-PL" sz="1800" dirty="0">
                <a:latin typeface="Barlow" panose="00000500000000000000" pitchFamily="2" charset="-18"/>
              </a:rPr>
              <a:t> Energy </a:t>
            </a:r>
            <a:r>
              <a:rPr lang="pl-PL" sz="1800" dirty="0" err="1">
                <a:latin typeface="Barlow" panose="00000500000000000000" pitchFamily="2" charset="-18"/>
              </a:rPr>
              <a:t>storage</a:t>
            </a:r>
            <a:r>
              <a:rPr lang="pl-PL" sz="1800" dirty="0">
                <a:latin typeface="Barlow" panose="00000500000000000000" pitchFamily="2" charset="-18"/>
              </a:rPr>
              <a:t>: 3 m</a:t>
            </a:r>
            <a:r>
              <a:rPr lang="pl-PL" sz="1800" baseline="30000" dirty="0">
                <a:latin typeface="Barlow" panose="00000500000000000000" pitchFamily="2" charset="-18"/>
              </a:rPr>
              <a:t>3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endParaRPr lang="pl-PL" sz="1800" baseline="30000" dirty="0">
              <a:latin typeface="Barlow" panose="00000500000000000000" pitchFamily="2" charset="-18"/>
            </a:endParaRPr>
          </a:p>
        </p:txBody>
      </p:sp>
      <p:pic>
        <p:nvPicPr>
          <p:cNvPr id="14" name="Obraz 13" descr="Obraz zawierający tekst, zrzut ekranu, diagram, Plan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E501BA4C-9D23-7627-900E-2987366C46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" t="2067" r="-387" b="11213"/>
          <a:stretch/>
        </p:blipFill>
        <p:spPr>
          <a:xfrm>
            <a:off x="7983988" y="4575935"/>
            <a:ext cx="4126091" cy="206644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39343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DD044-18AE-DBDF-3994-CC0FFCF2D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3301F1F4-D093-B1E1-2859-9A02D4E8C93C}"/>
              </a:ext>
            </a:extLst>
          </p:cNvPr>
          <p:cNvSpPr txBox="1">
            <a:spLocks/>
          </p:cNvSpPr>
          <p:nvPr/>
        </p:nvSpPr>
        <p:spPr>
          <a:xfrm>
            <a:off x="913668" y="843464"/>
            <a:ext cx="5579031" cy="14641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896938" algn="l"/>
              </a:tabLst>
              <a:defRPr sz="6000" b="1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l-PL" sz="3700" dirty="0">
                <a:solidFill>
                  <a:srgbClr val="063475"/>
                </a:solidFill>
              </a:rPr>
              <a:t>RESHeat - demo </a:t>
            </a:r>
            <a:r>
              <a:rPr lang="pl-PL" sz="3700" dirty="0" err="1">
                <a:solidFill>
                  <a:srgbClr val="063475"/>
                </a:solidFill>
              </a:rPr>
              <a:t>Palombara</a:t>
            </a:r>
            <a:r>
              <a:rPr lang="pl-PL" sz="3700" dirty="0">
                <a:solidFill>
                  <a:srgbClr val="063475"/>
                </a:solidFill>
              </a:rPr>
              <a:t> Sabina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E88D84D2-D805-BAAF-B992-E5452239BD75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4021" y="2693519"/>
            <a:ext cx="4897900" cy="24344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6928320-C3CE-E150-DEEF-EBC0AA9184E7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0080" y="936134"/>
            <a:ext cx="5284071" cy="27428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7187A5EA-E01E-4EE3-4A5B-F1E1A8FB5E9A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0080" y="3868969"/>
            <a:ext cx="5284071" cy="28825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39842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DA22B-D24E-F569-91C7-B75DB2728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635425DF-66EF-D338-DCEE-62612B4E7219}"/>
              </a:ext>
            </a:extLst>
          </p:cNvPr>
          <p:cNvSpPr txBox="1"/>
          <p:nvPr/>
        </p:nvSpPr>
        <p:spPr>
          <a:xfrm>
            <a:off x="909871" y="771199"/>
            <a:ext cx="60952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63475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</a:rPr>
              <a:t>Stakeholders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rgbClr val="063475"/>
              </a:solidFill>
              <a:effectLst/>
              <a:uLnTx/>
              <a:uFillTx/>
              <a:latin typeface="Fieldwork 04 Geo Regular"/>
              <a:ea typeface="+mn-ea"/>
              <a:cs typeface="+mn-cs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5566218-9EAC-D2FC-3A03-AE0B665AD620}"/>
              </a:ext>
            </a:extLst>
          </p:cNvPr>
          <p:cNvSpPr txBox="1"/>
          <p:nvPr/>
        </p:nvSpPr>
        <p:spPr>
          <a:xfrm>
            <a:off x="973402" y="1179489"/>
            <a:ext cx="975803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/>
              <a:t> 1. Multi-Apartment Building Owners &amp; Housing Cooperatives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rgbClr val="0070C0"/>
                </a:solidFill>
              </a:rPr>
              <a:t>Especially </a:t>
            </a:r>
            <a:r>
              <a:rPr lang="en-US" sz="1600" b="1" dirty="0">
                <a:solidFill>
                  <a:srgbClr val="0070C0"/>
                </a:solidFill>
              </a:rPr>
              <a:t>existing buildings</a:t>
            </a:r>
            <a:r>
              <a:rPr lang="en-US" sz="1600" dirty="0">
                <a:solidFill>
                  <a:srgbClr val="0070C0"/>
                </a:solidFill>
              </a:rPr>
              <a:t> undergoing modernization and </a:t>
            </a:r>
            <a:r>
              <a:rPr lang="en-US" sz="1600" b="1" dirty="0">
                <a:solidFill>
                  <a:srgbClr val="0070C0"/>
                </a:solidFill>
              </a:rPr>
              <a:t>new developments</a:t>
            </a:r>
            <a:r>
              <a:rPr lang="en-US" sz="1600" dirty="0">
                <a:solidFill>
                  <a:srgbClr val="0070C0"/>
                </a:solidFill>
              </a:rPr>
              <a:t> aiming for sustainability.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rgbClr val="0070C0"/>
                </a:solidFill>
              </a:rPr>
              <a:t>Seeking </a:t>
            </a:r>
            <a:r>
              <a:rPr lang="en-US" sz="1600" b="1" dirty="0">
                <a:solidFill>
                  <a:srgbClr val="0070C0"/>
                </a:solidFill>
              </a:rPr>
              <a:t>low operating costs</a:t>
            </a:r>
            <a:r>
              <a:rPr lang="en-US" sz="1600" dirty="0">
                <a:solidFill>
                  <a:srgbClr val="0070C0"/>
                </a:solidFill>
              </a:rPr>
              <a:t>, </a:t>
            </a:r>
            <a:r>
              <a:rPr lang="en-US" sz="1600" b="1" dirty="0">
                <a:solidFill>
                  <a:srgbClr val="0070C0"/>
                </a:solidFill>
              </a:rPr>
              <a:t>energy independence</a:t>
            </a:r>
            <a:r>
              <a:rPr lang="en-US" sz="1600" dirty="0">
                <a:solidFill>
                  <a:srgbClr val="0070C0"/>
                </a:solidFill>
              </a:rPr>
              <a:t>, and </a:t>
            </a:r>
            <a:r>
              <a:rPr lang="en-US" sz="1600" b="1" dirty="0">
                <a:solidFill>
                  <a:srgbClr val="0070C0"/>
                </a:solidFill>
              </a:rPr>
              <a:t>compliance with EU regulations</a:t>
            </a:r>
            <a:r>
              <a:rPr lang="en-US" sz="16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2A7E813-3DEB-86F4-9272-38D1F1C98A6C}"/>
              </a:ext>
            </a:extLst>
          </p:cNvPr>
          <p:cNvSpPr txBox="1"/>
          <p:nvPr/>
        </p:nvSpPr>
        <p:spPr>
          <a:xfrm>
            <a:off x="937468" y="2080515"/>
            <a:ext cx="10044615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 </a:t>
            </a:r>
            <a:r>
              <a:rPr lang="pl-PL" sz="1600" b="1" dirty="0"/>
              <a:t>2</a:t>
            </a:r>
            <a:r>
              <a:rPr lang="en-US" sz="1600" b="1" dirty="0"/>
              <a:t>.</a:t>
            </a:r>
            <a:r>
              <a:rPr lang="en-US" sz="1600" dirty="0"/>
              <a:t> </a:t>
            </a:r>
            <a:r>
              <a:rPr lang="en-US" sz="1600" b="1" dirty="0"/>
              <a:t>Residents &amp; End-Users</a:t>
            </a:r>
            <a:endParaRPr lang="pl-PL" sz="16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rgbClr val="0070C0"/>
                </a:solidFill>
              </a:rPr>
              <a:t>Individuals and families living in buildings equipped with RESHeat.</a:t>
            </a:r>
            <a:r>
              <a:rPr lang="pl-PL" sz="1600" dirty="0">
                <a:solidFill>
                  <a:srgbClr val="0070C0"/>
                </a:solidFill>
              </a:rPr>
              <a:t> </a:t>
            </a:r>
            <a:r>
              <a:rPr lang="en-US" sz="1600" b="1" dirty="0">
                <a:solidFill>
                  <a:srgbClr val="0070C0"/>
                </a:solidFill>
              </a:rPr>
              <a:t>Benefit from:</a:t>
            </a:r>
            <a:r>
              <a:rPr lang="pl-PL" sz="1600" b="1" dirty="0">
                <a:solidFill>
                  <a:srgbClr val="0070C0"/>
                </a:solidFill>
              </a:rPr>
              <a:t> </a:t>
            </a:r>
          </a:p>
          <a:p>
            <a:pPr marL="342900" indent="-342900">
              <a:buAutoNum type="alphaLcParenR"/>
            </a:pPr>
            <a:r>
              <a:rPr lang="en-US" sz="1600" dirty="0">
                <a:solidFill>
                  <a:srgbClr val="0070C0"/>
                </a:solidFill>
              </a:rPr>
              <a:t>Lower energy bills</a:t>
            </a:r>
            <a:r>
              <a:rPr lang="pl-PL" sz="1600" dirty="0">
                <a:solidFill>
                  <a:srgbClr val="0070C0"/>
                </a:solidFill>
              </a:rPr>
              <a:t> </a:t>
            </a:r>
          </a:p>
          <a:p>
            <a:pPr marL="342900" indent="-342900">
              <a:buAutoNum type="alphaLcParenR"/>
            </a:pPr>
            <a:r>
              <a:rPr lang="en-US" sz="1600" dirty="0">
                <a:solidFill>
                  <a:srgbClr val="0070C0"/>
                </a:solidFill>
              </a:rPr>
              <a:t>Improved comfort (heating, cooling, hot water)</a:t>
            </a:r>
            <a:r>
              <a:rPr lang="pl-PL" sz="1600" dirty="0">
                <a:solidFill>
                  <a:srgbClr val="0070C0"/>
                </a:solidFill>
              </a:rPr>
              <a:t> </a:t>
            </a:r>
          </a:p>
          <a:p>
            <a:pPr marL="342900" indent="-342900">
              <a:buAutoNum type="alphaLcParenR"/>
            </a:pPr>
            <a:r>
              <a:rPr lang="en-US" sz="1600" dirty="0">
                <a:solidFill>
                  <a:srgbClr val="0070C0"/>
                </a:solidFill>
              </a:rPr>
              <a:t>Stable prices not linked to fossil fuel markets</a:t>
            </a:r>
            <a:endParaRPr lang="pl-PL" sz="1600" dirty="0">
              <a:solidFill>
                <a:srgbClr val="0070C0"/>
              </a:solidFill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F99BD63-419F-6FDE-F584-5E0519C0D596}"/>
              </a:ext>
            </a:extLst>
          </p:cNvPr>
          <p:cNvSpPr txBox="1"/>
          <p:nvPr/>
        </p:nvSpPr>
        <p:spPr>
          <a:xfrm>
            <a:off x="969961" y="3398398"/>
            <a:ext cx="106281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sz="1600" b="1" dirty="0"/>
              <a:t>3</a:t>
            </a:r>
            <a:r>
              <a:rPr lang="en-US" sz="1600" b="1" dirty="0"/>
              <a:t>. Local Governments &amp; Municipalities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rgbClr val="0070C0"/>
                </a:solidFill>
              </a:rPr>
              <a:t>Especially those managing </a:t>
            </a:r>
            <a:r>
              <a:rPr lang="en-US" sz="1600" b="1" dirty="0">
                <a:solidFill>
                  <a:srgbClr val="0070C0"/>
                </a:solidFill>
              </a:rPr>
              <a:t>social housing</a:t>
            </a:r>
            <a:r>
              <a:rPr lang="en-US" sz="1600" dirty="0">
                <a:solidFill>
                  <a:srgbClr val="0070C0"/>
                </a:solidFill>
              </a:rPr>
              <a:t> or </a:t>
            </a:r>
            <a:r>
              <a:rPr lang="en-US" sz="1600" b="1" dirty="0">
                <a:solidFill>
                  <a:srgbClr val="0070C0"/>
                </a:solidFill>
              </a:rPr>
              <a:t>public housing programs</a:t>
            </a:r>
            <a:r>
              <a:rPr lang="en-US" sz="1600" dirty="0">
                <a:solidFill>
                  <a:srgbClr val="0070C0"/>
                </a:solidFill>
              </a:rPr>
              <a:t>.</a:t>
            </a:r>
            <a:r>
              <a:rPr lang="pl-PL" sz="1600" dirty="0">
                <a:solidFill>
                  <a:srgbClr val="0070C0"/>
                </a:solidFill>
              </a:rPr>
              <a:t> </a:t>
            </a:r>
            <a:r>
              <a:rPr lang="en-US" sz="1600" dirty="0">
                <a:solidFill>
                  <a:srgbClr val="0070C0"/>
                </a:solidFill>
              </a:rPr>
              <a:t>Interested in:</a:t>
            </a:r>
            <a:endParaRPr lang="pl-PL" sz="1600" dirty="0">
              <a:solidFill>
                <a:srgbClr val="0070C0"/>
              </a:solidFill>
            </a:endParaRPr>
          </a:p>
          <a:p>
            <a:pPr marL="342900" indent="-342900">
              <a:buAutoNum type="alphaLcParenR"/>
            </a:pPr>
            <a:r>
              <a:rPr lang="en-US" sz="1600" dirty="0">
                <a:solidFill>
                  <a:srgbClr val="0070C0"/>
                </a:solidFill>
              </a:rPr>
              <a:t>Reducing greenhouse gas emissions</a:t>
            </a:r>
            <a:endParaRPr lang="pl-PL" sz="1600" dirty="0">
              <a:solidFill>
                <a:srgbClr val="0070C0"/>
              </a:solidFill>
            </a:endParaRPr>
          </a:p>
          <a:p>
            <a:pPr marL="342900" indent="-342900">
              <a:buAutoNum type="alphaLcParenR"/>
            </a:pPr>
            <a:r>
              <a:rPr lang="en-US" sz="1600" dirty="0">
                <a:solidFill>
                  <a:srgbClr val="0070C0"/>
                </a:solidFill>
              </a:rPr>
              <a:t>Promoting energy self-sufficiency</a:t>
            </a:r>
            <a:endParaRPr lang="pl-PL" sz="1600" dirty="0">
              <a:solidFill>
                <a:srgbClr val="0070C0"/>
              </a:solidFill>
            </a:endParaRPr>
          </a:p>
          <a:p>
            <a:pPr marL="342900" indent="-342900">
              <a:buAutoNum type="alphaLcParenR"/>
            </a:pPr>
            <a:r>
              <a:rPr lang="en-US" sz="1600" dirty="0">
                <a:solidFill>
                  <a:srgbClr val="0070C0"/>
                </a:solidFill>
              </a:rPr>
              <a:t>Reaching local and national climate targets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775CF2E-FA47-3DE6-E0C8-9AB63B4B2B2B}"/>
              </a:ext>
            </a:extLst>
          </p:cNvPr>
          <p:cNvSpPr txBox="1"/>
          <p:nvPr/>
        </p:nvSpPr>
        <p:spPr>
          <a:xfrm>
            <a:off x="928439" y="4714618"/>
            <a:ext cx="1000868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sz="1600" b="1" dirty="0"/>
              <a:t>4</a:t>
            </a:r>
            <a:r>
              <a:rPr lang="en-US" sz="1600" b="1" dirty="0"/>
              <a:t>. ESCOs (Energy Service Companies)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rgbClr val="0070C0"/>
                </a:solidFill>
              </a:rPr>
              <a:t>Can offer RESHeat as part of </a:t>
            </a:r>
            <a:r>
              <a:rPr lang="en-US" sz="1600" b="1" dirty="0">
                <a:solidFill>
                  <a:srgbClr val="0070C0"/>
                </a:solidFill>
              </a:rPr>
              <a:t>performance-based contracts</a:t>
            </a:r>
            <a:r>
              <a:rPr lang="en-US" sz="1600" dirty="0">
                <a:solidFill>
                  <a:srgbClr val="0070C0"/>
                </a:solidFill>
              </a:rPr>
              <a:t> to clients.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rgbClr val="0070C0"/>
                </a:solidFill>
              </a:rPr>
              <a:t>The high COP values (up to 4.5) make it financially attractive for ESCO-led retrofits.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93DE5338-D82C-27DE-38FA-58F70C1F5005}"/>
              </a:ext>
            </a:extLst>
          </p:cNvPr>
          <p:cNvSpPr txBox="1"/>
          <p:nvPr/>
        </p:nvSpPr>
        <p:spPr>
          <a:xfrm>
            <a:off x="909872" y="5516057"/>
            <a:ext cx="1003043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sz="1600" b="1" dirty="0"/>
              <a:t>5</a:t>
            </a:r>
            <a:r>
              <a:rPr lang="en-US" sz="1600" b="1" dirty="0"/>
              <a:t>. Investors &amp; Green Finance Providers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rgbClr val="0070C0"/>
                </a:solidFill>
              </a:rPr>
              <a:t>Institutions funding </a:t>
            </a:r>
            <a:r>
              <a:rPr lang="en-US" sz="1600" b="1" dirty="0">
                <a:solidFill>
                  <a:srgbClr val="0070C0"/>
                </a:solidFill>
              </a:rPr>
              <a:t>sustainable infrastructure</a:t>
            </a:r>
            <a:r>
              <a:rPr lang="en-US" sz="1600" dirty="0">
                <a:solidFill>
                  <a:srgbClr val="0070C0"/>
                </a:solidFill>
              </a:rPr>
              <a:t>, </a:t>
            </a:r>
            <a:r>
              <a:rPr lang="en-US" sz="1600" b="1" dirty="0">
                <a:solidFill>
                  <a:srgbClr val="0070C0"/>
                </a:solidFill>
              </a:rPr>
              <a:t>green bonds</a:t>
            </a:r>
            <a:r>
              <a:rPr lang="en-US" sz="1600" dirty="0">
                <a:solidFill>
                  <a:srgbClr val="0070C0"/>
                </a:solidFill>
              </a:rPr>
              <a:t>, or </a:t>
            </a:r>
            <a:r>
              <a:rPr lang="en-US" sz="1600" b="1" dirty="0">
                <a:solidFill>
                  <a:srgbClr val="0070C0"/>
                </a:solidFill>
              </a:rPr>
              <a:t>climate investment portfolios</a:t>
            </a:r>
            <a:r>
              <a:rPr lang="en-US" sz="1600" dirty="0">
                <a:solidFill>
                  <a:srgbClr val="0070C0"/>
                </a:solidFill>
              </a:rPr>
              <a:t>.</a:t>
            </a:r>
            <a:r>
              <a:rPr lang="pl-PL" sz="1600" dirty="0">
                <a:solidFill>
                  <a:srgbClr val="0070C0"/>
                </a:solidFill>
              </a:rPr>
              <a:t> </a:t>
            </a:r>
            <a:r>
              <a:rPr lang="en-US" sz="1600" dirty="0">
                <a:solidFill>
                  <a:srgbClr val="0070C0"/>
                </a:solidFill>
              </a:rPr>
              <a:t>RESHeat offers:</a:t>
            </a:r>
            <a:r>
              <a:rPr lang="pl-PL" sz="1600" dirty="0">
                <a:solidFill>
                  <a:srgbClr val="0070C0"/>
                </a:solidFill>
              </a:rPr>
              <a:t> </a:t>
            </a:r>
          </a:p>
          <a:p>
            <a:r>
              <a:rPr lang="pl-PL" sz="1600" dirty="0">
                <a:solidFill>
                  <a:srgbClr val="0070C0"/>
                </a:solidFill>
              </a:rPr>
              <a:t>       a) </a:t>
            </a:r>
            <a:r>
              <a:rPr lang="en-US" sz="1600" dirty="0">
                <a:solidFill>
                  <a:srgbClr val="0070C0"/>
                </a:solidFill>
              </a:rPr>
              <a:t>Scalability</a:t>
            </a:r>
            <a:endParaRPr lang="pl-PL" sz="1600" dirty="0">
              <a:solidFill>
                <a:srgbClr val="0070C0"/>
              </a:solidFill>
            </a:endParaRPr>
          </a:p>
          <a:p>
            <a:r>
              <a:rPr lang="pl-PL" sz="1600" dirty="0">
                <a:solidFill>
                  <a:srgbClr val="0070C0"/>
                </a:solidFill>
              </a:rPr>
              <a:t>       b) </a:t>
            </a:r>
            <a:r>
              <a:rPr lang="en-US" sz="1600" dirty="0">
                <a:solidFill>
                  <a:srgbClr val="0070C0"/>
                </a:solidFill>
              </a:rPr>
              <a:t>Proven TRL9</a:t>
            </a:r>
            <a:r>
              <a:rPr lang="pl-PL" sz="1600" dirty="0">
                <a:solidFill>
                  <a:srgbClr val="0070C0"/>
                </a:solidFill>
              </a:rPr>
              <a:t> and </a:t>
            </a:r>
            <a:r>
              <a:rPr lang="en-US" sz="1600" dirty="0">
                <a:solidFill>
                  <a:srgbClr val="0070C0"/>
                </a:solidFill>
              </a:rPr>
              <a:t>Commercial readiness</a:t>
            </a:r>
            <a:endParaRPr lang="pl-PL" sz="1600" dirty="0">
              <a:solidFill>
                <a:srgbClr val="0070C0"/>
              </a:solidFill>
            </a:endParaRPr>
          </a:p>
          <a:p>
            <a:r>
              <a:rPr lang="pl-PL" sz="1600" dirty="0">
                <a:solidFill>
                  <a:srgbClr val="0070C0"/>
                </a:solidFill>
              </a:rPr>
              <a:t>       c) </a:t>
            </a:r>
            <a:r>
              <a:rPr lang="en-US" sz="1600" dirty="0">
                <a:solidFill>
                  <a:srgbClr val="0070C0"/>
                </a:solidFill>
              </a:rPr>
              <a:t>Measured performance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3D3133AF-D448-CEEC-5767-727637B4E5E6}"/>
              </a:ext>
            </a:extLst>
          </p:cNvPr>
          <p:cNvSpPr/>
          <p:nvPr/>
        </p:nvSpPr>
        <p:spPr>
          <a:xfrm>
            <a:off x="973402" y="1175898"/>
            <a:ext cx="10008681" cy="86177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6D645BFC-702D-8759-AC28-F47F78666AC5}"/>
              </a:ext>
            </a:extLst>
          </p:cNvPr>
          <p:cNvSpPr/>
          <p:nvPr/>
        </p:nvSpPr>
        <p:spPr>
          <a:xfrm>
            <a:off x="973401" y="2107707"/>
            <a:ext cx="10008681" cy="129069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A08F8699-8896-5134-4D4C-4A2C95F6DC10}"/>
              </a:ext>
            </a:extLst>
          </p:cNvPr>
          <p:cNvSpPr/>
          <p:nvPr/>
        </p:nvSpPr>
        <p:spPr>
          <a:xfrm>
            <a:off x="969962" y="3461925"/>
            <a:ext cx="10008681" cy="124261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C896D2A4-26AB-DAF1-8EE0-31FAA4FEE818}"/>
              </a:ext>
            </a:extLst>
          </p:cNvPr>
          <p:cNvSpPr/>
          <p:nvPr/>
        </p:nvSpPr>
        <p:spPr>
          <a:xfrm>
            <a:off x="969962" y="4769916"/>
            <a:ext cx="10008681" cy="75310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1C50A3A1-2456-5D6D-3CC2-E281B6395E7F}"/>
              </a:ext>
            </a:extLst>
          </p:cNvPr>
          <p:cNvSpPr/>
          <p:nvPr/>
        </p:nvSpPr>
        <p:spPr>
          <a:xfrm>
            <a:off x="965320" y="5570583"/>
            <a:ext cx="10008681" cy="122939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87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B74E7-ABA8-B797-9673-DF7FC2599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4D32B45A-C8BF-AC79-2A64-70DB97742788}"/>
              </a:ext>
            </a:extLst>
          </p:cNvPr>
          <p:cNvSpPr txBox="1"/>
          <p:nvPr/>
        </p:nvSpPr>
        <p:spPr>
          <a:xfrm>
            <a:off x="909871" y="771199"/>
            <a:ext cx="60952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63475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</a:rPr>
              <a:t>Expected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63475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63475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</a:rPr>
              <a:t>competition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rgbClr val="063475"/>
              </a:solidFill>
              <a:effectLst/>
              <a:uLnTx/>
              <a:uFillTx/>
              <a:latin typeface="Fieldwork 04 Geo Regular"/>
              <a:ea typeface="+mn-ea"/>
              <a:cs typeface="+mn-cs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F749096-477B-B196-C2C7-24DDA2F2D9EA}"/>
              </a:ext>
            </a:extLst>
          </p:cNvPr>
          <p:cNvSpPr txBox="1"/>
          <p:nvPr/>
        </p:nvSpPr>
        <p:spPr>
          <a:xfrm>
            <a:off x="909870" y="1430931"/>
            <a:ext cx="1075917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070C0"/>
                </a:solidFill>
              </a:rPr>
              <a:t>The RESHeat system competes with several existing technologies for building energy supply:</a:t>
            </a:r>
            <a:endParaRPr lang="pl-PL" dirty="0">
              <a:solidFill>
                <a:srgbClr val="0070C0"/>
              </a:solidFill>
            </a:endParaRPr>
          </a:p>
          <a:p>
            <a:pPr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0070C0"/>
                </a:solidFill>
              </a:rPr>
              <a:t>District Heating (fossil-based):</a:t>
            </a:r>
            <a:r>
              <a:rPr lang="en-US" dirty="0">
                <a:solidFill>
                  <a:srgbClr val="0070C0"/>
                </a:solidFill>
              </a:rPr>
              <a:t> Still common but carbon-intensive and centralized. RESHeat offers a fully renewable, decentralized alternative.</a:t>
            </a:r>
            <a:endParaRPr lang="pl-PL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0070C0"/>
                </a:solidFill>
              </a:rPr>
              <a:t>Air Source Heat Pumps:</a:t>
            </a:r>
            <a:r>
              <a:rPr lang="en-US" dirty="0">
                <a:solidFill>
                  <a:srgbClr val="0070C0"/>
                </a:solidFill>
              </a:rPr>
              <a:t> Widely used, but less efficient in cold climates and lack seasonal storage. RESHeat integrates underground thermal storage for stable year-round performance.</a:t>
            </a:r>
            <a:endParaRPr lang="pl-PL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0070C0"/>
                </a:solidFill>
              </a:rPr>
              <a:t>Geothermal Heat Pumps:</a:t>
            </a:r>
            <a:r>
              <a:rPr lang="en-US" dirty="0">
                <a:solidFill>
                  <a:srgbClr val="0070C0"/>
                </a:solidFill>
              </a:rPr>
              <a:t> Efficient but costly and space-demanding. RESHeat provides similar benefits with easier implementation in urban areas.</a:t>
            </a:r>
            <a:endParaRPr lang="pl-PL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0070C0"/>
                </a:solidFill>
              </a:rPr>
              <a:t>PV + Electric Heating:</a:t>
            </a:r>
            <a:r>
              <a:rPr lang="en-US" dirty="0">
                <a:solidFill>
                  <a:srgbClr val="0070C0"/>
                </a:solidFill>
              </a:rPr>
              <a:t> Simple but struggles in winter. </a:t>
            </a:r>
            <a:r>
              <a:rPr lang="en-US" dirty="0" err="1">
                <a:solidFill>
                  <a:srgbClr val="0070C0"/>
                </a:solidFill>
              </a:rPr>
              <a:t>RESHeat’s</a:t>
            </a:r>
            <a:r>
              <a:rPr lang="en-US" dirty="0">
                <a:solidFill>
                  <a:srgbClr val="0070C0"/>
                </a:solidFill>
              </a:rPr>
              <a:t> hybrid PVT system and storage ensure better seasonal balance.</a:t>
            </a:r>
            <a:endParaRPr lang="pl-PL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0070C0"/>
                </a:solidFill>
              </a:rPr>
              <a:t>Solar Thermal + Biomass:</a:t>
            </a:r>
            <a:r>
              <a:rPr lang="en-US" dirty="0">
                <a:solidFill>
                  <a:srgbClr val="0070C0"/>
                </a:solidFill>
              </a:rPr>
              <a:t> Renewable but complex and polluting. RESHeat is cleaner and easier to operate.</a:t>
            </a:r>
            <a:endParaRPr lang="pl-PL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0070C0"/>
                </a:solidFill>
              </a:rPr>
              <a:t>Commercial Hybrid Systems:</a:t>
            </a:r>
            <a:r>
              <a:rPr lang="en-US" dirty="0">
                <a:solidFill>
                  <a:srgbClr val="0070C0"/>
                </a:solidFill>
              </a:rPr>
              <a:t> Effective but often lack deep integration or seasonal storage. RESHeat is fully integrated and field-tested.</a:t>
            </a:r>
          </a:p>
        </p:txBody>
      </p:sp>
    </p:spTree>
    <p:extLst>
      <p:ext uri="{BB962C8B-B14F-4D97-AF65-F5344CB8AC3E}">
        <p14:creationId xmlns:p14="http://schemas.microsoft.com/office/powerpoint/2010/main" val="3016512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D257D-843A-CFC7-CEF1-04E26BC53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54EDAB4-7219-746A-44E2-09C2EE177EC1}"/>
              </a:ext>
            </a:extLst>
          </p:cNvPr>
          <p:cNvSpPr txBox="1"/>
          <p:nvPr/>
        </p:nvSpPr>
        <p:spPr>
          <a:xfrm>
            <a:off x="1010162" y="1457358"/>
            <a:ext cx="60952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63475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</a:rPr>
              <a:t>RESHeat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63475"/>
                </a:solidFill>
                <a:effectLst/>
                <a:uLnTx/>
                <a:uFillTx/>
                <a:latin typeface="Fieldwork 04 Geo Regular"/>
                <a:ea typeface="+mn-ea"/>
                <a:cs typeface="+mn-cs"/>
              </a:rPr>
              <a:t> replication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63475"/>
                </a:solidFill>
                <a:effectLst/>
                <a:uLnTx/>
                <a:uFillTx/>
                <a:latin typeface="Fieldwork 04 Geo Regular"/>
                <a:ea typeface="+mn-ea"/>
                <a:cs typeface="+mn-cs"/>
              </a:rPr>
              <a:t>is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63475"/>
                </a:solidFill>
                <a:effectLst/>
                <a:uLnTx/>
                <a:uFillTx/>
                <a:latin typeface="Fieldwork 04 Geo Regular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63475"/>
                </a:solidFill>
                <a:effectLst/>
                <a:uLnTx/>
                <a:uFillTx/>
                <a:latin typeface="Fieldwork 04 Geo Regular"/>
                <a:ea typeface="+mn-ea"/>
                <a:cs typeface="+mn-cs"/>
              </a:rPr>
              <a:t>an opportunity for ...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rgbClr val="063475"/>
              </a:solidFill>
              <a:effectLst/>
              <a:uLnTx/>
              <a:uFillTx/>
              <a:latin typeface="Fieldwork 04 Geo Regular"/>
              <a:ea typeface="+mn-ea"/>
              <a:cs typeface="+mn-cs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A99226D4-DC7C-B369-953E-688ADC69B3A3}"/>
              </a:ext>
            </a:extLst>
          </p:cNvPr>
          <p:cNvSpPr txBox="1"/>
          <p:nvPr/>
        </p:nvSpPr>
        <p:spPr>
          <a:xfrm>
            <a:off x="1010162" y="2300262"/>
            <a:ext cx="1076200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371"/>
              </a:buClr>
              <a:buSzPts val="2000"/>
              <a:buFont typeface="Noto Sans Symbols"/>
              <a:buChar char="❑"/>
              <a:tabLst/>
              <a:defRPr/>
            </a:pP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Implementing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a system </a:t>
            </a:r>
            <a:r>
              <a:rPr kumimoji="0" lang="pl-PL" sz="2400" b="0" i="0" u="sng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for the </a:t>
            </a:r>
            <a:r>
              <a:rPr kumimoji="0" lang="pl-PL" sz="2400" b="0" i="0" u="sng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production</a:t>
            </a:r>
            <a:r>
              <a:rPr kumimoji="0" lang="pl-PL" sz="2400" b="0" i="0" u="sng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of </a:t>
            </a:r>
            <a:r>
              <a:rPr kumimoji="0" lang="pl-PL" sz="2400" b="0" i="0" u="sng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electricity</a:t>
            </a:r>
            <a:r>
              <a:rPr kumimoji="0" lang="pl-PL" sz="2400" b="0" i="0" u="sng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, and </a:t>
            </a:r>
            <a:r>
              <a:rPr kumimoji="0" lang="pl-PL" sz="2400" b="0" i="0" u="sng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heat</a:t>
            </a:r>
            <a:r>
              <a:rPr kumimoji="0" lang="pl-PL" sz="2400" b="0" i="0" u="sng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for heating and </a:t>
            </a:r>
            <a:r>
              <a:rPr kumimoji="0" lang="pl-PL" sz="2400" b="0" i="0" u="sng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domestic</a:t>
            </a:r>
            <a:r>
              <a:rPr kumimoji="0" lang="pl-PL" sz="2400" b="0" i="0" u="sng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hot </a:t>
            </a:r>
            <a:r>
              <a:rPr kumimoji="0" lang="pl-PL" sz="2400" b="0" i="0" u="sng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water</a:t>
            </a:r>
            <a:r>
              <a:rPr kumimoji="0" lang="pl-PL" sz="2400" b="0" i="0" u="sng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to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cover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up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to 70% of a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building's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total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annual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energy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needs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from RES.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006FAA"/>
              </a:solidFill>
              <a:effectLst/>
              <a:uLnTx/>
              <a:uFillTx/>
              <a:latin typeface="Fieldwork 04 Geo Regular"/>
              <a:ea typeface="+mn-ea"/>
              <a:cs typeface="+mn-cs"/>
            </a:endParaRPr>
          </a:p>
          <a:p>
            <a:pPr marL="285750" marR="0" lvl="0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371"/>
              </a:buClr>
              <a:buSzPts val="2000"/>
              <a:buFont typeface="Noto Sans Symbols"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006FAA"/>
              </a:solidFill>
              <a:effectLst/>
              <a:uLnTx/>
              <a:uFillTx/>
              <a:latin typeface="Fieldwork 04 Geo Regular"/>
              <a:ea typeface="Tahoma"/>
              <a:cs typeface="Tahoma"/>
              <a:sym typeface="Tahom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371"/>
              </a:buClr>
              <a:buSzPts val="2000"/>
              <a:buFont typeface="Noto Sans Symbols"/>
              <a:buChar char="❑"/>
              <a:tabLst/>
              <a:defRPr/>
            </a:pP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ensuring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the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scalability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of the system 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for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different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types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and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sizes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of residential, public and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commercial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buildings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.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006FAA"/>
              </a:solidFill>
              <a:effectLst/>
              <a:uLnTx/>
              <a:uFillTx/>
              <a:latin typeface="Fieldwork 04 Geo Regular"/>
              <a:ea typeface="+mn-ea"/>
              <a:cs typeface="+mn-cs"/>
            </a:endParaRPr>
          </a:p>
          <a:p>
            <a:pPr marL="285750" marR="0" lvl="0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371"/>
              </a:buClr>
              <a:buSzPts val="2000"/>
              <a:buFont typeface="Noto Sans Symbols"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006FAA"/>
              </a:solidFill>
              <a:effectLst/>
              <a:uLnTx/>
              <a:uFillTx/>
              <a:latin typeface="Fieldwork 04 Geo Regular"/>
              <a:ea typeface="Tahoma"/>
              <a:cs typeface="Tahoma"/>
              <a:sym typeface="Tahom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371"/>
              </a:buClr>
              <a:buSzPts val="2000"/>
              <a:buFont typeface="Noto Sans Symbols"/>
              <a:buChar char="❑"/>
              <a:tabLst/>
              <a:defRPr/>
            </a:pP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providing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an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alternative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to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conventional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heating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systems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for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buildings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using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fossil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fuels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-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where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gas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piping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or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district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heating networks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are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not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possible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/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viable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006FAA"/>
              </a:solidFill>
              <a:effectLst/>
              <a:uLnTx/>
              <a:uFillTx/>
              <a:latin typeface="Fieldwork 04 Geo Regular"/>
              <a:ea typeface="+mn-ea"/>
              <a:cs typeface="+mn-cs"/>
            </a:endParaRPr>
          </a:p>
          <a:p>
            <a:pPr marL="285750" marR="0" lvl="0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371"/>
              </a:buClr>
              <a:buSzPts val="2000"/>
              <a:buFont typeface="Noto Sans Symbols"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006FAA"/>
              </a:solidFill>
              <a:effectLst/>
              <a:uLnTx/>
              <a:uFillTx/>
              <a:latin typeface="Fieldwork 04 Geo Regular"/>
              <a:ea typeface="Tahoma"/>
              <a:cs typeface="Tahoma"/>
              <a:sym typeface="Tahom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371"/>
              </a:buClr>
              <a:buSzPts val="2000"/>
              <a:buFont typeface="Noto Sans Symbols"/>
              <a:buChar char="❑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support for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industry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and SME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companies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facing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the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energy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transition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6FAA"/>
                </a:solidFill>
                <a:effectLst/>
                <a:uLnTx/>
                <a:uFillTx/>
                <a:latin typeface="Fieldwork 04 Geo Regular"/>
                <a:ea typeface="Tahoma"/>
                <a:cs typeface="Tahoma"/>
                <a:sym typeface="Tahoma"/>
              </a:rPr>
              <a:t>.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006FAA"/>
              </a:solidFill>
              <a:effectLst/>
              <a:uLnTx/>
              <a:uFillTx/>
              <a:latin typeface="Fieldwork 04 Geo 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1829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94F9A1-D9A4-25F8-2378-24630F05E777}"/>
              </a:ext>
            </a:extLst>
          </p:cNvPr>
          <p:cNvSpPr txBox="1">
            <a:spLocks/>
          </p:cNvSpPr>
          <p:nvPr/>
        </p:nvSpPr>
        <p:spPr>
          <a:xfrm>
            <a:off x="363845" y="1573589"/>
            <a:ext cx="11787398" cy="692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 err="1"/>
              <a:t>Thank</a:t>
            </a:r>
            <a:r>
              <a:rPr lang="pl-PL" dirty="0"/>
              <a:t> </a:t>
            </a:r>
            <a:r>
              <a:rPr lang="pl-PL" dirty="0" err="1"/>
              <a:t>you</a:t>
            </a:r>
            <a:r>
              <a:rPr lang="pl-PL" dirty="0"/>
              <a:t> for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attention</a:t>
            </a:r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7A2280C-B898-05E8-F382-5F4238FDA9F3}"/>
              </a:ext>
            </a:extLst>
          </p:cNvPr>
          <p:cNvSpPr txBox="1"/>
          <p:nvPr/>
        </p:nvSpPr>
        <p:spPr>
          <a:xfrm>
            <a:off x="7434712" y="4575358"/>
            <a:ext cx="2749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solidFill>
                  <a:schemeClr val="tx2"/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https://resheat.eu/</a:t>
            </a:r>
            <a:endParaRPr lang="pl-PL" sz="2000" dirty="0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CB296A80-3820-DFFC-76F8-B7C9ADEE8FD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2762" y="3444149"/>
            <a:ext cx="3861649" cy="103588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0CB7244-9045-CF78-3409-C9ABE57FE726}"/>
              </a:ext>
            </a:extLst>
          </p:cNvPr>
          <p:cNvSpPr txBox="1"/>
          <p:nvPr/>
        </p:nvSpPr>
        <p:spPr>
          <a:xfrm>
            <a:off x="2195842" y="4575358"/>
            <a:ext cx="29167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chemeClr val="tx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https://ke.pk.edu.pl/</a:t>
            </a:r>
            <a:endParaRPr lang="pl-PL" sz="2000" dirty="0">
              <a:solidFill>
                <a:schemeClr val="tx2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E2C71C70-B29F-6992-D35E-97148D7FF2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714" y="3463874"/>
            <a:ext cx="2999021" cy="99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810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33005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zablon prezentacji 2.pptx" id="{D6E045F8-1151-4620-8CA3-2839E5D7A11C}" vid="{799DB30D-6604-4569-9F27-EADB649B385C}"/>
    </a:ext>
  </a:extLst>
</a:theme>
</file>

<file path=ppt/theme/theme2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zablon prezentacji 2.pptx" id="{D6E045F8-1151-4620-8CA3-2839E5D7A11C}" vid="{D3C3E57C-3DE3-473B-9B56-44A5B5C28912}"/>
    </a:ext>
  </a:extLst>
</a:theme>
</file>

<file path=ppt/theme/theme3.xml><?xml version="1.0" encoding="utf-8"?>
<a:theme xmlns:a="http://schemas.openxmlformats.org/drawingml/2006/main" name="1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D78748F8E90B34A91C35CBB64F82757" ma:contentTypeVersion="15" ma:contentTypeDescription="Utwórz nowy dokument." ma:contentTypeScope="" ma:versionID="bf8b6cb2150bfc6672008ba2226e637f">
  <xsd:schema xmlns:xsd="http://www.w3.org/2001/XMLSchema" xmlns:xs="http://www.w3.org/2001/XMLSchema" xmlns:p="http://schemas.microsoft.com/office/2006/metadata/properties" xmlns:ns2="6afc2a0b-df7e-4148-8bc4-58571c5051dc" xmlns:ns3="a1dfc4bb-26f5-417c-bb9f-d9d81677141b" targetNamespace="http://schemas.microsoft.com/office/2006/metadata/properties" ma:root="true" ma:fieldsID="13d6694f996bcc9ae0b5bfe122eacf59" ns2:_="" ns3:_="">
    <xsd:import namespace="6afc2a0b-df7e-4148-8bc4-58571c5051dc"/>
    <xsd:import namespace="a1dfc4bb-26f5-417c-bb9f-d9d8167714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fc2a0b-df7e-4148-8bc4-58571c5051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Tagi obrazów" ma:readOnly="false" ma:fieldId="{5cf76f15-5ced-4ddc-b409-7134ff3c332f}" ma:taxonomyMulti="true" ma:sspId="9bb90faf-bddd-4aef-9177-4ae8916796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dfc4bb-26f5-417c-bb9f-d9d81677141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da42295-09cf-4af3-a09b-2a672dcbd2a6}" ma:internalName="TaxCatchAll" ma:showField="CatchAllData" ma:web="a1dfc4bb-26f5-417c-bb9f-d9d8167714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afc2a0b-df7e-4148-8bc4-58571c5051dc">
      <Terms xmlns="http://schemas.microsoft.com/office/infopath/2007/PartnerControls"/>
    </lcf76f155ced4ddcb4097134ff3c332f>
    <TaxCatchAll xmlns="a1dfc4bb-26f5-417c-bb9f-d9d81677141b" xsi:nil="true"/>
  </documentManagement>
</p:properties>
</file>

<file path=customXml/itemProps1.xml><?xml version="1.0" encoding="utf-8"?>
<ds:datastoreItem xmlns:ds="http://schemas.openxmlformats.org/officeDocument/2006/customXml" ds:itemID="{BB0B14A4-1E58-49D3-BA4F-9E22077CD1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fc2a0b-df7e-4148-8bc4-58571c5051dc"/>
    <ds:schemaRef ds:uri="a1dfc4bb-26f5-417c-bb9f-d9d8167714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D76E546-62E8-494C-8E84-B7901EC09B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443152-FFFB-4732-9FE7-7F52021E99E6}">
  <ds:schemaRefs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2006/metadata/properties"/>
    <ds:schemaRef ds:uri="6afc2a0b-df7e-4148-8bc4-58571c5051dc"/>
    <ds:schemaRef ds:uri="http://purl.org/dc/elements/1.1/"/>
    <ds:schemaRef ds:uri="a1dfc4bb-26f5-417c-bb9f-d9d81677141b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478</TotalTime>
  <Words>1291</Words>
  <Application>Microsoft Office PowerPoint</Application>
  <PresentationFormat>Panoramiczny</PresentationFormat>
  <Paragraphs>164</Paragraphs>
  <Slides>18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13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18</vt:i4>
      </vt:variant>
    </vt:vector>
  </HeadingPairs>
  <TitlesOfParts>
    <vt:vector size="34" baseType="lpstr">
      <vt:lpstr>Aptos</vt:lpstr>
      <vt:lpstr>Aptos Display</vt:lpstr>
      <vt:lpstr>Arial</vt:lpstr>
      <vt:lpstr>Arial </vt:lpstr>
      <vt:lpstr>Barlow</vt:lpstr>
      <vt:lpstr>Calibri</vt:lpstr>
      <vt:lpstr>Calibri Light</vt:lpstr>
      <vt:lpstr>Courier New</vt:lpstr>
      <vt:lpstr>Fieldwork 04 Geo Regular</vt:lpstr>
      <vt:lpstr>Noto Sans Symbols</vt:lpstr>
      <vt:lpstr>Tahoma</vt:lpstr>
      <vt:lpstr>Times New Roman</vt:lpstr>
      <vt:lpstr>Wingdings</vt:lpstr>
      <vt:lpstr>Motyw pakietu Office</vt:lpstr>
      <vt:lpstr>Projekt niestandardowy</vt:lpstr>
      <vt:lpstr>1_Projekt niestandardowy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Chmura</dc:creator>
  <cp:lastModifiedBy>Paweł Ocłoń</cp:lastModifiedBy>
  <cp:revision>27</cp:revision>
  <dcterms:created xsi:type="dcterms:W3CDTF">2024-08-27T13:59:31Z</dcterms:created>
  <dcterms:modified xsi:type="dcterms:W3CDTF">2025-03-28T09:49:06Z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0x0101004D78748F8E90B34A91C35CBB64F82757</vt:lpwstr>
  </property>
  <property fmtid="{D5CDD505-2E9C-101B-9397-08002B2CF9AE}" pid="3" name="MediaServiceImageTags">
    <vt:lpwstr/>
  </property>
</Properties>
</file>